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9" r:id="rId23"/>
    <p:sldId id="290" r:id="rId24"/>
    <p:sldId id="291" r:id="rId25"/>
    <p:sldId id="292" r:id="rId26"/>
    <p:sldId id="293" r:id="rId27"/>
    <p:sldId id="294" r:id="rId28"/>
    <p:sldId id="295" r:id="rId2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8" d="100"/>
          <a:sy n="208" d="100"/>
        </p:scale>
        <p:origin x="1920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668020"/>
          </a:xfrm>
          <a:custGeom>
            <a:avLst/>
            <a:gdLst/>
            <a:ahLst/>
            <a:cxnLst/>
            <a:rect l="l" t="t" r="r" b="b"/>
            <a:pathLst>
              <a:path w="4608195" h="668020">
                <a:moveTo>
                  <a:pt x="4608004" y="0"/>
                </a:moveTo>
                <a:lnTo>
                  <a:pt x="0" y="0"/>
                </a:lnTo>
                <a:lnTo>
                  <a:pt x="0" y="667981"/>
                </a:lnTo>
                <a:lnTo>
                  <a:pt x="4608004" y="667981"/>
                </a:lnTo>
                <a:lnTo>
                  <a:pt x="4608004" y="0"/>
                </a:lnTo>
                <a:close/>
              </a:path>
            </a:pathLst>
          </a:custGeom>
          <a:solidFill>
            <a:srgbClr val="0C28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89890"/>
          </a:xfrm>
          <a:custGeom>
            <a:avLst/>
            <a:gdLst/>
            <a:ahLst/>
            <a:cxnLst/>
            <a:rect l="l" t="t" r="r" b="b"/>
            <a:pathLst>
              <a:path w="4608195" h="389890">
                <a:moveTo>
                  <a:pt x="4608004" y="0"/>
                </a:moveTo>
                <a:lnTo>
                  <a:pt x="0" y="0"/>
                </a:lnTo>
                <a:lnTo>
                  <a:pt x="0" y="389623"/>
                </a:lnTo>
                <a:lnTo>
                  <a:pt x="4608004" y="389623"/>
                </a:lnTo>
                <a:lnTo>
                  <a:pt x="4608004" y="0"/>
                </a:lnTo>
                <a:close/>
              </a:path>
            </a:pathLst>
          </a:custGeom>
          <a:solidFill>
            <a:srgbClr val="0C28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891"/>
            <a:ext cx="3944620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78" y="657755"/>
            <a:ext cx="4437468" cy="2016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28390" y="3321949"/>
            <a:ext cx="39497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671" y="3321949"/>
            <a:ext cx="95123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3775" y="3321949"/>
            <a:ext cx="28003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78105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5" dirty="0"/>
              <a:t>‹Nº›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25" dirty="0"/>
              <a:t>35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eastgenome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02246" y="1177670"/>
            <a:ext cx="4254500" cy="1035050"/>
            <a:chOff x="202246" y="1177670"/>
            <a:chExt cx="4254500" cy="1035050"/>
          </a:xfrm>
        </p:grpSpPr>
        <p:sp>
          <p:nvSpPr>
            <p:cNvPr id="5" name="object 5"/>
            <p:cNvSpPr/>
            <p:nvPr/>
          </p:nvSpPr>
          <p:spPr>
            <a:xfrm>
              <a:off x="202246" y="1177670"/>
              <a:ext cx="4203700" cy="82550"/>
            </a:xfrm>
            <a:custGeom>
              <a:avLst/>
              <a:gdLst/>
              <a:ahLst/>
              <a:cxnLst/>
              <a:rect l="l" t="t" r="r" b="b"/>
              <a:pathLst>
                <a:path w="4203700" h="82550">
                  <a:moveTo>
                    <a:pt x="41527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203552" y="82384"/>
                  </a:lnTo>
                  <a:lnTo>
                    <a:pt x="4203552" y="50800"/>
                  </a:lnTo>
                  <a:lnTo>
                    <a:pt x="4199544" y="31075"/>
                  </a:lnTo>
                  <a:lnTo>
                    <a:pt x="4188630" y="14922"/>
                  </a:lnTo>
                  <a:lnTo>
                    <a:pt x="4172477" y="4008"/>
                  </a:lnTo>
                  <a:lnTo>
                    <a:pt x="41527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047" y="1240923"/>
              <a:ext cx="4203700" cy="971550"/>
            </a:xfrm>
            <a:custGeom>
              <a:avLst/>
              <a:gdLst/>
              <a:ahLst/>
              <a:cxnLst/>
              <a:rect l="l" t="t" r="r" b="b"/>
              <a:pathLst>
                <a:path w="4203700" h="971550">
                  <a:moveTo>
                    <a:pt x="4203553" y="0"/>
                  </a:moveTo>
                  <a:lnTo>
                    <a:pt x="0" y="0"/>
                  </a:lnTo>
                  <a:lnTo>
                    <a:pt x="0" y="971442"/>
                  </a:lnTo>
                  <a:lnTo>
                    <a:pt x="4203553" y="971442"/>
                  </a:lnTo>
                  <a:lnTo>
                    <a:pt x="4203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246" y="1222086"/>
              <a:ext cx="4203700" cy="939800"/>
            </a:xfrm>
            <a:custGeom>
              <a:avLst/>
              <a:gdLst/>
              <a:ahLst/>
              <a:cxnLst/>
              <a:rect l="l" t="t" r="r" b="b"/>
              <a:pathLst>
                <a:path w="4203700" h="939800">
                  <a:moveTo>
                    <a:pt x="4203552" y="0"/>
                  </a:moveTo>
                  <a:lnTo>
                    <a:pt x="0" y="0"/>
                  </a:lnTo>
                  <a:lnTo>
                    <a:pt x="0" y="888678"/>
                  </a:lnTo>
                  <a:lnTo>
                    <a:pt x="4008" y="908403"/>
                  </a:lnTo>
                  <a:lnTo>
                    <a:pt x="14922" y="924556"/>
                  </a:lnTo>
                  <a:lnTo>
                    <a:pt x="31075" y="935470"/>
                  </a:lnTo>
                  <a:lnTo>
                    <a:pt x="50800" y="939478"/>
                  </a:lnTo>
                  <a:lnTo>
                    <a:pt x="4152752" y="939478"/>
                  </a:lnTo>
                  <a:lnTo>
                    <a:pt x="4172477" y="935470"/>
                  </a:lnTo>
                  <a:lnTo>
                    <a:pt x="4188630" y="924556"/>
                  </a:lnTo>
                  <a:lnTo>
                    <a:pt x="4199544" y="908403"/>
                  </a:lnTo>
                  <a:lnTo>
                    <a:pt x="4203552" y="888678"/>
                  </a:lnTo>
                  <a:lnTo>
                    <a:pt x="42035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3047" y="1240923"/>
            <a:ext cx="4203700" cy="28565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31800" marR="526415" algn="ctr">
              <a:lnSpc>
                <a:spcPct val="107400"/>
              </a:lnSpc>
              <a:spcBef>
                <a:spcPts val="210"/>
              </a:spcBef>
            </a:pPr>
            <a:r>
              <a:rPr sz="1700" spc="-65" dirty="0">
                <a:solidFill>
                  <a:srgbClr val="FFFFFF"/>
                </a:solidFill>
                <a:latin typeface="Tahoma"/>
                <a:cs typeface="Tahoma"/>
              </a:rPr>
              <a:t>Análisis</a:t>
            </a:r>
            <a:r>
              <a:rPr sz="1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95" dirty="0" err="1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80" dirty="0" err="1">
                <a:solidFill>
                  <a:srgbClr val="FFFFFF"/>
                </a:solidFill>
                <a:latin typeface="Tahoma"/>
                <a:cs typeface="Tahoma"/>
              </a:rPr>
              <a:t>biológicos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Estructura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70" dirty="0"/>
              <a:t>las</a:t>
            </a:r>
            <a:r>
              <a:rPr spc="-30" dirty="0"/>
              <a:t> </a:t>
            </a:r>
            <a:r>
              <a:rPr spc="-85" dirty="0"/>
              <a:t>proteínas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67" y="787463"/>
            <a:ext cx="71526" cy="71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3326" y="696986"/>
            <a:ext cx="1758314" cy="233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716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Tahoma"/>
                <a:cs typeface="Tahoma"/>
              </a:rPr>
              <a:t>Proteinas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son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compuestas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20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aminoácidos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(AA)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305"/>
              </a:spcBef>
            </a:pPr>
            <a:r>
              <a:rPr sz="1200" spc="50" dirty="0">
                <a:latin typeface="Tahoma"/>
                <a:cs typeface="Tahoma"/>
              </a:rPr>
              <a:t>AA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estan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compuestos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un </a:t>
            </a:r>
            <a:r>
              <a:rPr sz="1200" spc="-55" dirty="0">
                <a:latin typeface="Tahoma"/>
                <a:cs typeface="Tahoma"/>
              </a:rPr>
              <a:t>atomo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carbono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central </a:t>
            </a:r>
            <a:r>
              <a:rPr sz="1200" spc="-55" dirty="0">
                <a:latin typeface="Tahoma"/>
                <a:cs typeface="Tahoma"/>
              </a:rPr>
              <a:t>unidos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cuatro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grupos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de </a:t>
            </a:r>
            <a:r>
              <a:rPr sz="1200" spc="-10" dirty="0">
                <a:latin typeface="Tahoma"/>
                <a:cs typeface="Tahoma"/>
              </a:rPr>
              <a:t>atomos.</a:t>
            </a:r>
            <a:endParaRPr sz="1200">
              <a:latin typeface="Tahoma"/>
              <a:cs typeface="Tahoma"/>
            </a:endParaRPr>
          </a:p>
          <a:p>
            <a:pPr marL="12700" marR="132715">
              <a:lnSpc>
                <a:spcPct val="100000"/>
              </a:lnSpc>
              <a:spcBef>
                <a:spcPts val="320"/>
              </a:spcBef>
            </a:pPr>
            <a:r>
              <a:rPr sz="1200" spc="50" dirty="0">
                <a:latin typeface="Tahoma"/>
                <a:cs typeface="Tahoma"/>
              </a:rPr>
              <a:t>AA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se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combinan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en </a:t>
            </a:r>
            <a:r>
              <a:rPr sz="1200" spc="-65" dirty="0">
                <a:latin typeface="Tahoma"/>
                <a:cs typeface="Tahoma"/>
              </a:rPr>
              <a:t>secuencias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para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formar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un </a:t>
            </a:r>
            <a:r>
              <a:rPr sz="1200" spc="-50" dirty="0">
                <a:latin typeface="Tahoma"/>
                <a:cs typeface="Tahoma"/>
              </a:rPr>
              <a:t>polimero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(cadena polipéptidica).</a:t>
            </a:r>
            <a:endParaRPr sz="1200">
              <a:latin typeface="Tahoma"/>
              <a:cs typeface="Tahoma"/>
            </a:endParaRPr>
          </a:p>
          <a:p>
            <a:pPr marL="12700" marR="215900">
              <a:lnSpc>
                <a:spcPct val="100000"/>
              </a:lnSpc>
              <a:spcBef>
                <a:spcPts val="315"/>
              </a:spcBef>
            </a:pPr>
            <a:r>
              <a:rPr sz="1200" spc="-35" dirty="0">
                <a:latin typeface="Tahoma"/>
                <a:cs typeface="Tahoma"/>
              </a:rPr>
              <a:t>Una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proteína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es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formada </a:t>
            </a:r>
            <a:r>
              <a:rPr sz="1200" spc="-40" dirty="0">
                <a:latin typeface="Tahoma"/>
                <a:cs typeface="Tahoma"/>
              </a:rPr>
              <a:t>por</a:t>
            </a:r>
            <a:r>
              <a:rPr sz="1200" spc="-55" dirty="0">
                <a:latin typeface="Tahoma"/>
                <a:cs typeface="Tahoma"/>
              </a:rPr>
              <a:t> una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más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cadenas.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167" y="1192339"/>
            <a:ext cx="71526" cy="71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167" y="1964143"/>
            <a:ext cx="71526" cy="715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167" y="2735948"/>
            <a:ext cx="71526" cy="715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3822" y="722775"/>
            <a:ext cx="1439999" cy="2068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08706" y="2850412"/>
            <a:ext cx="8108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65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Aminoácidos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Plegamiento</a:t>
            </a:r>
            <a:r>
              <a:rPr spc="-20" dirty="0"/>
              <a:t> </a:t>
            </a:r>
            <a:r>
              <a:rPr spc="-155" dirty="0"/>
              <a:t>de</a:t>
            </a:r>
            <a:r>
              <a:rPr spc="5" dirty="0"/>
              <a:t> </a:t>
            </a:r>
            <a:r>
              <a:rPr spc="-85" dirty="0"/>
              <a:t>proteínas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334" y="546757"/>
            <a:ext cx="2889885" cy="2707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sz="1200" spc="-20" dirty="0">
                <a:solidFill>
                  <a:srgbClr val="0C2877"/>
                </a:solidFill>
                <a:latin typeface="Tahoma"/>
                <a:cs typeface="Tahoma"/>
              </a:rPr>
              <a:t>Primaria</a:t>
            </a:r>
            <a:r>
              <a:rPr sz="1200" spc="125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Cadena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polipeptídica</a:t>
            </a:r>
            <a:endParaRPr sz="1200">
              <a:latin typeface="Tahoma"/>
              <a:cs typeface="Tahoma"/>
            </a:endParaRPr>
          </a:p>
          <a:p>
            <a:pPr marL="799465" marR="137795">
              <a:lnSpc>
                <a:spcPct val="100000"/>
              </a:lnSpc>
              <a:spcBef>
                <a:spcPts val="5"/>
              </a:spcBef>
            </a:pPr>
            <a:r>
              <a:rPr sz="1200" spc="-55" dirty="0">
                <a:latin typeface="Tahoma"/>
                <a:cs typeface="Tahoma"/>
              </a:rPr>
              <a:t>unidimensional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aminoácidos, </a:t>
            </a:r>
            <a:r>
              <a:rPr sz="1200" spc="-55" dirty="0">
                <a:latin typeface="Tahoma"/>
                <a:cs typeface="Tahoma"/>
              </a:rPr>
              <a:t>unida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por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enlaces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péptidicos</a:t>
            </a:r>
            <a:endParaRPr sz="1200">
              <a:latin typeface="Tahoma"/>
              <a:cs typeface="Tahoma"/>
            </a:endParaRPr>
          </a:p>
          <a:p>
            <a:pPr marL="57785">
              <a:lnSpc>
                <a:spcPct val="100000"/>
              </a:lnSpc>
              <a:spcBef>
                <a:spcPts val="305"/>
              </a:spcBef>
            </a:pPr>
            <a:r>
              <a:rPr sz="1200" spc="-45" dirty="0">
                <a:solidFill>
                  <a:srgbClr val="0C2877"/>
                </a:solidFill>
                <a:latin typeface="Tahoma"/>
                <a:cs typeface="Tahoma"/>
              </a:rPr>
              <a:t>Secundaria</a:t>
            </a:r>
            <a:r>
              <a:rPr sz="1200" spc="85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Plegamiento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cedena</a:t>
            </a:r>
            <a:endParaRPr sz="1200">
              <a:latin typeface="Tahoma"/>
              <a:cs typeface="Tahoma"/>
            </a:endParaRPr>
          </a:p>
          <a:p>
            <a:pPr marL="799465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latin typeface="Tahoma"/>
                <a:cs typeface="Tahoma"/>
              </a:rPr>
              <a:t>polipeptídica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hélices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y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láminas.</a:t>
            </a:r>
            <a:endParaRPr sz="1200">
              <a:latin typeface="Tahoma"/>
              <a:cs typeface="Tahoma"/>
            </a:endParaRPr>
          </a:p>
          <a:p>
            <a:pPr marL="799465" marR="208279" indent="-605155">
              <a:lnSpc>
                <a:spcPct val="100000"/>
              </a:lnSpc>
              <a:spcBef>
                <a:spcPts val="305"/>
              </a:spcBef>
            </a:pPr>
            <a:r>
              <a:rPr sz="1200" spc="-30" dirty="0">
                <a:solidFill>
                  <a:srgbClr val="0C2877"/>
                </a:solidFill>
                <a:latin typeface="Tahoma"/>
                <a:cs typeface="Tahoma"/>
              </a:rPr>
              <a:t>Terciaria</a:t>
            </a:r>
            <a:r>
              <a:rPr sz="1200" spc="114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Forma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tridimencional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una </a:t>
            </a:r>
            <a:r>
              <a:rPr sz="1200" spc="-55" dirty="0">
                <a:latin typeface="Tahoma"/>
                <a:cs typeface="Tahoma"/>
              </a:rPr>
              <a:t>proteína,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formada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cuando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las </a:t>
            </a:r>
            <a:r>
              <a:rPr sz="1200" spc="-60" dirty="0">
                <a:latin typeface="Tahoma"/>
                <a:cs typeface="Tahoma"/>
              </a:rPr>
              <a:t>diferentes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cadenas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laterales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 </a:t>
            </a:r>
            <a:r>
              <a:rPr sz="1200" spc="50" dirty="0">
                <a:latin typeface="Tahoma"/>
                <a:cs typeface="Tahoma"/>
              </a:rPr>
              <a:t>AA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interactúan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entre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sí.</a:t>
            </a:r>
            <a:endParaRPr sz="1200">
              <a:latin typeface="Tahoma"/>
              <a:cs typeface="Tahoma"/>
            </a:endParaRPr>
          </a:p>
          <a:p>
            <a:pPr marL="799465" marR="24130" indent="-787400">
              <a:lnSpc>
                <a:spcPct val="100000"/>
              </a:lnSpc>
              <a:spcBef>
                <a:spcPts val="315"/>
              </a:spcBef>
            </a:pPr>
            <a:r>
              <a:rPr sz="1200" spc="-40" dirty="0">
                <a:solidFill>
                  <a:srgbClr val="0C2877"/>
                </a:solidFill>
                <a:latin typeface="Tahoma"/>
                <a:cs typeface="Tahoma"/>
              </a:rPr>
              <a:t>Cuaternaría</a:t>
            </a:r>
            <a:r>
              <a:rPr sz="1200" spc="155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algunas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proteínas,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múltiples </a:t>
            </a:r>
            <a:r>
              <a:rPr sz="1200" spc="-45" dirty="0">
                <a:latin typeface="Tahoma"/>
                <a:cs typeface="Tahoma"/>
              </a:rPr>
              <a:t>polipéptidos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plegados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llamados </a:t>
            </a:r>
            <a:r>
              <a:rPr sz="1200" spc="-70" dirty="0">
                <a:latin typeface="Tahoma"/>
                <a:cs typeface="Tahoma"/>
              </a:rPr>
              <a:t>subunidades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se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combinan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para </a:t>
            </a:r>
            <a:r>
              <a:rPr sz="1200" spc="-65" dirty="0">
                <a:latin typeface="Tahoma"/>
                <a:cs typeface="Tahoma"/>
              </a:rPr>
              <a:t>formar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una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proteína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funional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más </a:t>
            </a:r>
            <a:r>
              <a:rPr sz="1200" spc="-10" dirty="0">
                <a:latin typeface="Tahoma"/>
                <a:cs typeface="Tahoma"/>
              </a:rPr>
              <a:t>grande.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7527" y="773294"/>
            <a:ext cx="1370477" cy="24562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46113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60" dirty="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Tahoma"/>
                <a:cs typeface="Tahoma"/>
              </a:rPr>
              <a:t>Biológicos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06" y="1033187"/>
            <a:ext cx="2160049" cy="1780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259" y="2872624"/>
            <a:ext cx="10306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10" dirty="0">
                <a:latin typeface="Arial Black"/>
                <a:cs typeface="Arial Black"/>
              </a:rPr>
              <a:t> </a:t>
            </a:r>
            <a:r>
              <a:rPr sz="600" spc="-25" dirty="0">
                <a:latin typeface="Arial MT"/>
                <a:cs typeface="Arial MT"/>
              </a:rPr>
              <a:t>Secuencia</a:t>
            </a:r>
            <a:r>
              <a:rPr sz="600" spc="4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40" dirty="0">
                <a:latin typeface="Arial MT"/>
                <a:cs typeface="Arial MT"/>
              </a:rPr>
              <a:t> </a:t>
            </a:r>
            <a:r>
              <a:rPr sz="600" spc="-20" dirty="0">
                <a:latin typeface="Arial MT"/>
                <a:cs typeface="Arial MT"/>
              </a:rPr>
              <a:t>genes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8349" y="762158"/>
            <a:ext cx="2159791" cy="23228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24340" y="3143769"/>
            <a:ext cx="11791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20" dirty="0">
                <a:latin typeface="Arial Black"/>
                <a:cs typeface="Arial Black"/>
              </a:rPr>
              <a:t> </a:t>
            </a:r>
            <a:r>
              <a:rPr sz="600" spc="-30" dirty="0">
                <a:latin typeface="Arial MT"/>
                <a:cs typeface="Arial MT"/>
              </a:rPr>
              <a:t>Secuencias</a:t>
            </a:r>
            <a:r>
              <a:rPr sz="600" spc="4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45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proteínas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46" y="1245120"/>
            <a:ext cx="4254500" cy="564515"/>
            <a:chOff x="202246" y="1245120"/>
            <a:chExt cx="4254500" cy="564515"/>
          </a:xfrm>
        </p:grpSpPr>
        <p:sp>
          <p:nvSpPr>
            <p:cNvPr id="3" name="object 3"/>
            <p:cNvSpPr/>
            <p:nvPr/>
          </p:nvSpPr>
          <p:spPr>
            <a:xfrm>
              <a:off x="202246" y="1245120"/>
              <a:ext cx="4203700" cy="82550"/>
            </a:xfrm>
            <a:custGeom>
              <a:avLst/>
              <a:gdLst/>
              <a:ahLst/>
              <a:cxnLst/>
              <a:rect l="l" t="t" r="r" b="b"/>
              <a:pathLst>
                <a:path w="4203700" h="82550">
                  <a:moveTo>
                    <a:pt x="41527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203552" y="82384"/>
                  </a:lnTo>
                  <a:lnTo>
                    <a:pt x="4203552" y="50800"/>
                  </a:lnTo>
                  <a:lnTo>
                    <a:pt x="4199544" y="31075"/>
                  </a:lnTo>
                  <a:lnTo>
                    <a:pt x="4188630" y="14922"/>
                  </a:lnTo>
                  <a:lnTo>
                    <a:pt x="4172477" y="4008"/>
                  </a:lnTo>
                  <a:lnTo>
                    <a:pt x="41527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047" y="1308385"/>
              <a:ext cx="4203700" cy="501015"/>
            </a:xfrm>
            <a:custGeom>
              <a:avLst/>
              <a:gdLst/>
              <a:ahLst/>
              <a:cxnLst/>
              <a:rect l="l" t="t" r="r" b="b"/>
              <a:pathLst>
                <a:path w="4203700" h="501014">
                  <a:moveTo>
                    <a:pt x="4203553" y="0"/>
                  </a:moveTo>
                  <a:lnTo>
                    <a:pt x="0" y="0"/>
                  </a:lnTo>
                  <a:lnTo>
                    <a:pt x="0" y="500743"/>
                  </a:lnTo>
                  <a:lnTo>
                    <a:pt x="4203553" y="500743"/>
                  </a:lnTo>
                  <a:lnTo>
                    <a:pt x="4203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246" y="1289549"/>
              <a:ext cx="4203700" cy="469265"/>
            </a:xfrm>
            <a:custGeom>
              <a:avLst/>
              <a:gdLst/>
              <a:ahLst/>
              <a:cxnLst/>
              <a:rect l="l" t="t" r="r" b="b"/>
              <a:pathLst>
                <a:path w="4203700" h="469264">
                  <a:moveTo>
                    <a:pt x="4203552" y="0"/>
                  </a:moveTo>
                  <a:lnTo>
                    <a:pt x="0" y="0"/>
                  </a:lnTo>
                  <a:lnTo>
                    <a:pt x="0" y="417978"/>
                  </a:lnTo>
                  <a:lnTo>
                    <a:pt x="4008" y="437703"/>
                  </a:lnTo>
                  <a:lnTo>
                    <a:pt x="14922" y="453856"/>
                  </a:lnTo>
                  <a:lnTo>
                    <a:pt x="31075" y="464770"/>
                  </a:lnTo>
                  <a:lnTo>
                    <a:pt x="50800" y="468779"/>
                  </a:lnTo>
                  <a:lnTo>
                    <a:pt x="4152752" y="468779"/>
                  </a:lnTo>
                  <a:lnTo>
                    <a:pt x="4172477" y="464770"/>
                  </a:lnTo>
                  <a:lnTo>
                    <a:pt x="4188630" y="453856"/>
                  </a:lnTo>
                  <a:lnTo>
                    <a:pt x="4199544" y="437703"/>
                  </a:lnTo>
                  <a:lnTo>
                    <a:pt x="4203552" y="417978"/>
                  </a:lnTo>
                  <a:lnTo>
                    <a:pt x="42035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3047" y="1308385"/>
            <a:ext cx="4203700" cy="30777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360"/>
              </a:spcBef>
            </a:pPr>
            <a:r>
              <a:rPr sz="1700" spc="-105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Experimentos</a:t>
            </a:r>
            <a:r>
              <a:rPr sz="1700" spc="8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relevantes</a:t>
            </a:r>
            <a:endParaRPr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288607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75" dirty="0">
                <a:solidFill>
                  <a:srgbClr val="FFFFFF"/>
                </a:solidFill>
                <a:latin typeface="Tahoma"/>
                <a:cs typeface="Tahoma"/>
              </a:rPr>
              <a:t>Timeline</a:t>
            </a:r>
            <a:r>
              <a:rPr sz="1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7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Tahoma"/>
                <a:cs typeface="Tahoma"/>
              </a:rPr>
              <a:t>Biología</a:t>
            </a:r>
            <a:r>
              <a:rPr sz="1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Tahoma"/>
                <a:cs typeface="Tahoma"/>
              </a:rPr>
              <a:t>molecular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298" y="578764"/>
            <a:ext cx="3777624" cy="22772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096" y="3156513"/>
            <a:ext cx="1014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ahoma"/>
                <a:cs typeface="Tahoma"/>
              </a:rPr>
              <a:t>Durmaz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2015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46" y="1245120"/>
            <a:ext cx="4254500" cy="564515"/>
            <a:chOff x="202246" y="1245120"/>
            <a:chExt cx="4254500" cy="564515"/>
          </a:xfrm>
        </p:grpSpPr>
        <p:sp>
          <p:nvSpPr>
            <p:cNvPr id="3" name="object 3"/>
            <p:cNvSpPr/>
            <p:nvPr/>
          </p:nvSpPr>
          <p:spPr>
            <a:xfrm>
              <a:off x="202246" y="1245120"/>
              <a:ext cx="4203700" cy="82550"/>
            </a:xfrm>
            <a:custGeom>
              <a:avLst/>
              <a:gdLst/>
              <a:ahLst/>
              <a:cxnLst/>
              <a:rect l="l" t="t" r="r" b="b"/>
              <a:pathLst>
                <a:path w="4203700" h="82550">
                  <a:moveTo>
                    <a:pt x="41527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203552" y="82384"/>
                  </a:lnTo>
                  <a:lnTo>
                    <a:pt x="4203552" y="50800"/>
                  </a:lnTo>
                  <a:lnTo>
                    <a:pt x="4199544" y="31075"/>
                  </a:lnTo>
                  <a:lnTo>
                    <a:pt x="4188630" y="14922"/>
                  </a:lnTo>
                  <a:lnTo>
                    <a:pt x="4172477" y="4008"/>
                  </a:lnTo>
                  <a:lnTo>
                    <a:pt x="41527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047" y="1308385"/>
              <a:ext cx="4203700" cy="501015"/>
            </a:xfrm>
            <a:custGeom>
              <a:avLst/>
              <a:gdLst/>
              <a:ahLst/>
              <a:cxnLst/>
              <a:rect l="l" t="t" r="r" b="b"/>
              <a:pathLst>
                <a:path w="4203700" h="501014">
                  <a:moveTo>
                    <a:pt x="4203553" y="0"/>
                  </a:moveTo>
                  <a:lnTo>
                    <a:pt x="0" y="0"/>
                  </a:lnTo>
                  <a:lnTo>
                    <a:pt x="0" y="500743"/>
                  </a:lnTo>
                  <a:lnTo>
                    <a:pt x="4203553" y="500743"/>
                  </a:lnTo>
                  <a:lnTo>
                    <a:pt x="4203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246" y="1289549"/>
              <a:ext cx="4203700" cy="469265"/>
            </a:xfrm>
            <a:custGeom>
              <a:avLst/>
              <a:gdLst/>
              <a:ahLst/>
              <a:cxnLst/>
              <a:rect l="l" t="t" r="r" b="b"/>
              <a:pathLst>
                <a:path w="4203700" h="469264">
                  <a:moveTo>
                    <a:pt x="4203552" y="0"/>
                  </a:moveTo>
                  <a:lnTo>
                    <a:pt x="0" y="0"/>
                  </a:lnTo>
                  <a:lnTo>
                    <a:pt x="0" y="417978"/>
                  </a:lnTo>
                  <a:lnTo>
                    <a:pt x="4008" y="437703"/>
                  </a:lnTo>
                  <a:lnTo>
                    <a:pt x="14922" y="453856"/>
                  </a:lnTo>
                  <a:lnTo>
                    <a:pt x="31075" y="464770"/>
                  </a:lnTo>
                  <a:lnTo>
                    <a:pt x="50800" y="468779"/>
                  </a:lnTo>
                  <a:lnTo>
                    <a:pt x="4152752" y="468779"/>
                  </a:lnTo>
                  <a:lnTo>
                    <a:pt x="4172477" y="464770"/>
                  </a:lnTo>
                  <a:lnTo>
                    <a:pt x="4188630" y="453856"/>
                  </a:lnTo>
                  <a:lnTo>
                    <a:pt x="4199544" y="437703"/>
                  </a:lnTo>
                  <a:lnTo>
                    <a:pt x="4203552" y="417978"/>
                  </a:lnTo>
                  <a:lnTo>
                    <a:pt x="42035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3047" y="1308385"/>
            <a:ext cx="4203700" cy="30777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94615" algn="ctr">
              <a:lnSpc>
                <a:spcPct val="100000"/>
              </a:lnSpc>
              <a:spcBef>
                <a:spcPts val="360"/>
              </a:spcBef>
            </a:pPr>
            <a:r>
              <a:rPr sz="1700" spc="-105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Experimentos</a:t>
            </a:r>
            <a:r>
              <a:rPr sz="1700" spc="11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8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</a:t>
            </a:r>
            <a:r>
              <a:rPr sz="1700" spc="-1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throughput</a:t>
            </a:r>
            <a:endParaRPr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57670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Era</a:t>
            </a:r>
            <a:r>
              <a:rPr sz="1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sz="17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Tahoma"/>
                <a:cs typeface="Tahoma"/>
              </a:rPr>
              <a:t>Omicas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994" y="545669"/>
            <a:ext cx="3779994" cy="23540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096" y="3156513"/>
            <a:ext cx="11969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ahoma"/>
                <a:cs typeface="Tahoma"/>
              </a:rPr>
              <a:t>Farid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Morris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2015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30175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Tipos</a:t>
            </a:r>
            <a:r>
              <a:rPr sz="17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568" y="554416"/>
            <a:ext cx="3337018" cy="25200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096" y="3156513"/>
            <a:ext cx="1511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Tahoma"/>
                <a:cs typeface="Tahoma"/>
              </a:rPr>
              <a:t>https://err.ersjournals.com/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46" y="1245120"/>
            <a:ext cx="4254500" cy="564515"/>
            <a:chOff x="202246" y="1245120"/>
            <a:chExt cx="4254500" cy="564515"/>
          </a:xfrm>
        </p:grpSpPr>
        <p:sp>
          <p:nvSpPr>
            <p:cNvPr id="3" name="object 3"/>
            <p:cNvSpPr/>
            <p:nvPr/>
          </p:nvSpPr>
          <p:spPr>
            <a:xfrm>
              <a:off x="202246" y="1245120"/>
              <a:ext cx="4203700" cy="82550"/>
            </a:xfrm>
            <a:custGeom>
              <a:avLst/>
              <a:gdLst/>
              <a:ahLst/>
              <a:cxnLst/>
              <a:rect l="l" t="t" r="r" b="b"/>
              <a:pathLst>
                <a:path w="4203700" h="82550">
                  <a:moveTo>
                    <a:pt x="41527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203552" y="82384"/>
                  </a:lnTo>
                  <a:lnTo>
                    <a:pt x="4203552" y="50800"/>
                  </a:lnTo>
                  <a:lnTo>
                    <a:pt x="4199544" y="31075"/>
                  </a:lnTo>
                  <a:lnTo>
                    <a:pt x="4188630" y="14922"/>
                  </a:lnTo>
                  <a:lnTo>
                    <a:pt x="4172477" y="4008"/>
                  </a:lnTo>
                  <a:lnTo>
                    <a:pt x="41527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047" y="1308385"/>
              <a:ext cx="4203700" cy="501015"/>
            </a:xfrm>
            <a:custGeom>
              <a:avLst/>
              <a:gdLst/>
              <a:ahLst/>
              <a:cxnLst/>
              <a:rect l="l" t="t" r="r" b="b"/>
              <a:pathLst>
                <a:path w="4203700" h="501014">
                  <a:moveTo>
                    <a:pt x="4203553" y="0"/>
                  </a:moveTo>
                  <a:lnTo>
                    <a:pt x="0" y="0"/>
                  </a:lnTo>
                  <a:lnTo>
                    <a:pt x="0" y="500743"/>
                  </a:lnTo>
                  <a:lnTo>
                    <a:pt x="4203553" y="500743"/>
                  </a:lnTo>
                  <a:lnTo>
                    <a:pt x="4203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246" y="1289549"/>
              <a:ext cx="4203700" cy="469265"/>
            </a:xfrm>
            <a:custGeom>
              <a:avLst/>
              <a:gdLst/>
              <a:ahLst/>
              <a:cxnLst/>
              <a:rect l="l" t="t" r="r" b="b"/>
              <a:pathLst>
                <a:path w="4203700" h="469264">
                  <a:moveTo>
                    <a:pt x="4203552" y="0"/>
                  </a:moveTo>
                  <a:lnTo>
                    <a:pt x="0" y="0"/>
                  </a:lnTo>
                  <a:lnTo>
                    <a:pt x="0" y="417978"/>
                  </a:lnTo>
                  <a:lnTo>
                    <a:pt x="4008" y="437703"/>
                  </a:lnTo>
                  <a:lnTo>
                    <a:pt x="14922" y="453856"/>
                  </a:lnTo>
                  <a:lnTo>
                    <a:pt x="31075" y="464770"/>
                  </a:lnTo>
                  <a:lnTo>
                    <a:pt x="50800" y="468779"/>
                  </a:lnTo>
                  <a:lnTo>
                    <a:pt x="4152752" y="468779"/>
                  </a:lnTo>
                  <a:lnTo>
                    <a:pt x="4172477" y="464770"/>
                  </a:lnTo>
                  <a:lnTo>
                    <a:pt x="4188630" y="453856"/>
                  </a:lnTo>
                  <a:lnTo>
                    <a:pt x="4199544" y="437703"/>
                  </a:lnTo>
                  <a:lnTo>
                    <a:pt x="4203552" y="417978"/>
                  </a:lnTo>
                  <a:lnTo>
                    <a:pt x="42035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3047" y="1308385"/>
            <a:ext cx="4203700" cy="30777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946785">
              <a:lnSpc>
                <a:spcPct val="100000"/>
              </a:lnSpc>
              <a:spcBef>
                <a:spcPts val="360"/>
              </a:spcBef>
            </a:pPr>
            <a:r>
              <a:rPr sz="1700" spc="-10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Bases</a:t>
            </a:r>
            <a:r>
              <a:rPr sz="1700" spc="-35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15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700" spc="5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95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datos</a:t>
            </a:r>
            <a:r>
              <a:rPr sz="1700" spc="-3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Tahoma"/>
                <a:cs typeface="Tahom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Biológicas</a:t>
            </a:r>
            <a:endParaRPr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Clasificación</a:t>
            </a:r>
            <a:r>
              <a:rPr spc="-50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140" dirty="0"/>
              <a:t>bases</a:t>
            </a:r>
            <a:r>
              <a:rPr spc="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95" dirty="0"/>
              <a:t>datos</a:t>
            </a:r>
            <a:r>
              <a:rPr spc="-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45" dirty="0"/>
              <a:t>Biociencias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1379347"/>
            <a:ext cx="71526" cy="71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520" y="2334615"/>
            <a:ext cx="71526" cy="715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0347" y="700529"/>
            <a:ext cx="4128135" cy="263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20" dirty="0">
                <a:latin typeface="Tahoma"/>
                <a:cs typeface="Tahoma"/>
              </a:rPr>
              <a:t>Las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bases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datos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14" dirty="0">
                <a:latin typeface="Tahoma"/>
                <a:cs typeface="Tahoma"/>
              </a:rPr>
              <a:t>se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pueden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clasificar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función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dos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criterios: </a:t>
            </a:r>
            <a:r>
              <a:rPr sz="1200" spc="-20" dirty="0">
                <a:latin typeface="Tahoma"/>
                <a:cs typeface="Tahoma"/>
              </a:rPr>
              <a:t>los</a:t>
            </a:r>
            <a:r>
              <a:rPr sz="1200" spc="-50" dirty="0">
                <a:latin typeface="Tahoma"/>
                <a:cs typeface="Tahoma"/>
              </a:rPr>
              <a:t> objetivos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con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los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que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fueron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diseñados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construidas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su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con- </a:t>
            </a:r>
            <a:r>
              <a:rPr sz="1200" spc="-10" dirty="0">
                <a:latin typeface="Tahoma"/>
                <a:cs typeface="Tahoma"/>
              </a:rPr>
              <a:t>tenido.</a:t>
            </a:r>
            <a:endParaRPr sz="1200" dirty="0">
              <a:latin typeface="Tahoma"/>
              <a:cs typeface="Tahoma"/>
            </a:endParaRPr>
          </a:p>
          <a:p>
            <a:pPr marL="309880" marR="5080">
              <a:lnSpc>
                <a:spcPct val="100000"/>
              </a:lnSpc>
              <a:spcBef>
                <a:spcPts val="310"/>
              </a:spcBef>
            </a:pPr>
            <a:r>
              <a:rPr sz="1200" spc="-185" dirty="0">
                <a:latin typeface="Arial Black"/>
                <a:cs typeface="Arial Black"/>
              </a:rPr>
              <a:t>Bases</a:t>
            </a:r>
            <a:r>
              <a:rPr sz="1200" spc="50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de</a:t>
            </a:r>
            <a:r>
              <a:rPr sz="1200" spc="5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datos</a:t>
            </a:r>
            <a:r>
              <a:rPr sz="1200" spc="5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primarias</a:t>
            </a:r>
            <a:r>
              <a:rPr sz="1200" spc="5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Tahoma"/>
                <a:cs typeface="Tahoma"/>
              </a:rPr>
              <a:t>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consideran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principalmente </a:t>
            </a:r>
            <a:r>
              <a:rPr sz="1200" spc="-65" dirty="0">
                <a:latin typeface="Tahoma"/>
                <a:cs typeface="Tahoma"/>
              </a:rPr>
              <a:t>depósitos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sirven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como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archivos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datos.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Su </a:t>
            </a:r>
            <a:r>
              <a:rPr sz="1200" spc="-50" dirty="0">
                <a:latin typeface="Tahoma"/>
                <a:cs typeface="Tahoma"/>
              </a:rPr>
              <a:t>funcionalidad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está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definida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por</a:t>
            </a:r>
            <a:r>
              <a:rPr sz="1200" spc="-25" dirty="0">
                <a:latin typeface="Tahoma"/>
                <a:cs typeface="Tahoma"/>
              </a:rPr>
              <a:t> las </a:t>
            </a:r>
            <a:r>
              <a:rPr sz="1200" spc="-65" dirty="0">
                <a:latin typeface="Tahoma"/>
                <a:cs typeface="Tahoma"/>
              </a:rPr>
              <a:t>dos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operaciones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básicas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de </a:t>
            </a:r>
            <a:r>
              <a:rPr sz="1200" spc="-65" dirty="0">
                <a:latin typeface="Tahoma"/>
                <a:cs typeface="Tahoma"/>
              </a:rPr>
              <a:t>almacenamiento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recuperación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con </a:t>
            </a:r>
            <a:r>
              <a:rPr sz="1200" spc="-55" dirty="0">
                <a:latin typeface="Tahoma"/>
                <a:cs typeface="Tahoma"/>
              </a:rPr>
              <a:t>complejidad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limitada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 </a:t>
            </a:r>
            <a:r>
              <a:rPr sz="1200" spc="-40" dirty="0">
                <a:latin typeface="Tahoma"/>
                <a:cs typeface="Tahoma"/>
              </a:rPr>
              <a:t>nula.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Ejemplo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Genebank.</a:t>
            </a:r>
            <a:endParaRPr sz="1200" dirty="0">
              <a:latin typeface="Tahoma"/>
              <a:cs typeface="Tahoma"/>
            </a:endParaRPr>
          </a:p>
          <a:p>
            <a:pPr marL="309880" marR="72390" indent="55244">
              <a:lnSpc>
                <a:spcPct val="100000"/>
              </a:lnSpc>
              <a:spcBef>
                <a:spcPts val="325"/>
              </a:spcBef>
            </a:pPr>
            <a:r>
              <a:rPr sz="1200" spc="-185" dirty="0">
                <a:latin typeface="Arial Black"/>
                <a:cs typeface="Arial Black"/>
              </a:rPr>
              <a:t>Bases</a:t>
            </a:r>
            <a:r>
              <a:rPr sz="1200" spc="40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de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datos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secundaria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spc="-70" dirty="0">
                <a:latin typeface="Tahoma"/>
                <a:cs typeface="Tahoma"/>
              </a:rPr>
              <a:t>almacenan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varias </a:t>
            </a:r>
            <a:r>
              <a:rPr sz="1200" spc="-70" dirty="0">
                <a:latin typeface="Tahoma"/>
                <a:cs typeface="Tahoma"/>
              </a:rPr>
              <a:t>fuentes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disponibles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públicamente.</a:t>
            </a:r>
            <a:r>
              <a:rPr sz="1200" spc="-20" dirty="0">
                <a:latin typeface="Tahoma"/>
                <a:cs typeface="Tahoma"/>
              </a:rPr>
              <a:t> Los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Pfam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son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un </a:t>
            </a:r>
            <a:r>
              <a:rPr sz="1200" spc="-75" dirty="0">
                <a:latin typeface="Tahoma"/>
                <a:cs typeface="Tahoma"/>
              </a:rPr>
              <a:t>ejemplo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una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base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secundaria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este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tipo.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</a:pPr>
            <a:r>
              <a:rPr sz="1000" dirty="0">
                <a:latin typeface="Tahoma"/>
                <a:cs typeface="Tahoma"/>
              </a:rPr>
              <a:t>Li.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2006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35788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25" dirty="0">
                <a:solidFill>
                  <a:srgbClr val="FFFFFF"/>
                </a:solidFill>
                <a:latin typeface="Tahoma"/>
                <a:cs typeface="Tahoma"/>
              </a:rPr>
              <a:t>dogma</a:t>
            </a:r>
            <a:r>
              <a:rPr sz="17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Tahoma"/>
                <a:cs typeface="Tahoma"/>
              </a:rPr>
              <a:t>central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7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Tahoma"/>
                <a:cs typeface="Tahoma"/>
              </a:rPr>
              <a:t>biología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Tahoma"/>
                <a:cs typeface="Tahoma"/>
              </a:rPr>
              <a:t>molecular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996" y="724691"/>
            <a:ext cx="3063378" cy="16554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6201" y="2438881"/>
            <a:ext cx="10756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10" dirty="0">
                <a:latin typeface="Arial Black"/>
                <a:cs typeface="Arial Black"/>
              </a:rPr>
              <a:t> </a:t>
            </a:r>
            <a:r>
              <a:rPr sz="600" dirty="0">
                <a:latin typeface="Arial MT"/>
                <a:cs typeface="Arial MT"/>
              </a:rPr>
              <a:t>Flujo</a:t>
            </a:r>
            <a:r>
              <a:rPr sz="600" spc="4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40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información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Clasificación</a:t>
            </a:r>
            <a:r>
              <a:rPr spc="-50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140" dirty="0"/>
              <a:t>bases</a:t>
            </a:r>
            <a:r>
              <a:rPr spc="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95" dirty="0"/>
              <a:t>datos</a:t>
            </a:r>
            <a:r>
              <a:rPr spc="-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45" dirty="0"/>
              <a:t>Biociencias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1452740"/>
            <a:ext cx="71526" cy="71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520" y="1857616"/>
            <a:ext cx="71526" cy="715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0347" y="1101611"/>
            <a:ext cx="4085590" cy="10566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spc="-60" dirty="0">
                <a:latin typeface="Tahoma"/>
                <a:cs typeface="Tahoma"/>
              </a:rPr>
              <a:t>Bases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profundas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versus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amplias:</a:t>
            </a:r>
            <a:endParaRPr sz="1200">
              <a:latin typeface="Tahoma"/>
              <a:cs typeface="Tahoma"/>
            </a:endParaRPr>
          </a:p>
          <a:p>
            <a:pPr marL="309880" marR="5080">
              <a:lnSpc>
                <a:spcPct val="100000"/>
              </a:lnSpc>
              <a:spcBef>
                <a:spcPts val="300"/>
              </a:spcBef>
            </a:pPr>
            <a:r>
              <a:rPr sz="1200" spc="-145" dirty="0">
                <a:latin typeface="Arial Black"/>
                <a:cs typeface="Arial Black"/>
              </a:rPr>
              <a:t>Amplias</a:t>
            </a:r>
            <a:r>
              <a:rPr sz="1200" spc="-15" dirty="0">
                <a:latin typeface="Arial Black"/>
                <a:cs typeface="Arial Black"/>
              </a:rPr>
              <a:t> </a:t>
            </a:r>
            <a:r>
              <a:rPr sz="1200" spc="-55" dirty="0">
                <a:latin typeface="Tahoma"/>
                <a:cs typeface="Tahoma"/>
              </a:rPr>
              <a:t>Contienen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información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un</a:t>
            </a:r>
            <a:r>
              <a:rPr sz="1200" spc="-10" dirty="0">
                <a:latin typeface="Tahoma"/>
                <a:cs typeface="Tahoma"/>
              </a:rPr>
              <a:t> tipo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para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un </a:t>
            </a:r>
            <a:r>
              <a:rPr sz="1200" spc="-60" dirty="0">
                <a:latin typeface="Tahoma"/>
                <a:cs typeface="Tahoma"/>
              </a:rPr>
              <a:t>gran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número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organismos,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por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ejemplo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SwissProt.</a:t>
            </a:r>
            <a:endParaRPr sz="1200">
              <a:latin typeface="Tahoma"/>
              <a:cs typeface="Tahoma"/>
            </a:endParaRPr>
          </a:p>
          <a:p>
            <a:pPr marL="309880" marR="86995">
              <a:lnSpc>
                <a:spcPct val="100000"/>
              </a:lnSpc>
              <a:spcBef>
                <a:spcPts val="310"/>
              </a:spcBef>
            </a:pPr>
            <a:r>
              <a:rPr sz="1200" spc="-135" dirty="0">
                <a:latin typeface="Arial Black"/>
                <a:cs typeface="Arial Black"/>
              </a:rPr>
              <a:t>Profundas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spc="-55" dirty="0">
                <a:latin typeface="Tahoma"/>
                <a:cs typeface="Tahoma"/>
              </a:rPr>
              <a:t>contienen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información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diversa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especifica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una </a:t>
            </a:r>
            <a:r>
              <a:rPr sz="1200" spc="-70" dirty="0">
                <a:latin typeface="Tahoma"/>
                <a:cs typeface="Tahoma"/>
              </a:rPr>
              <a:t>especíe,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por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ejemplo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https:/</a:t>
            </a:r>
            <a:r>
              <a:rPr sz="1200" spc="-25" dirty="0">
                <a:latin typeface="Tahoma"/>
                <a:cs typeface="Tahoma"/>
                <a:hlinkClick r:id="rId4"/>
              </a:rPr>
              <a:t>/www.yeastgenome.org.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096" y="3156513"/>
            <a:ext cx="998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Tahoma"/>
                <a:cs typeface="Tahoma"/>
              </a:rPr>
              <a:t>Cornell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al.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2003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46113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60" dirty="0">
                <a:solidFill>
                  <a:srgbClr val="FFFFFF"/>
                </a:solidFill>
                <a:latin typeface="Tahoma"/>
                <a:cs typeface="Tahoma"/>
              </a:rPr>
              <a:t>Datos</a:t>
            </a:r>
            <a:r>
              <a:rPr sz="17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Tahoma"/>
                <a:cs typeface="Tahoma"/>
              </a:rPr>
              <a:t>Biológicos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196" y="806821"/>
            <a:ext cx="4242138" cy="20374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096" y="3156513"/>
            <a:ext cx="1273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NCBI,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Septiembre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2022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Desafios</a:t>
            </a:r>
            <a:r>
              <a:rPr spc="-30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80" dirty="0"/>
              <a:t>los</a:t>
            </a:r>
            <a:r>
              <a:rPr spc="-15" dirty="0"/>
              <a:t> </a:t>
            </a:r>
            <a:r>
              <a:rPr spc="-95" dirty="0"/>
              <a:t>datos</a:t>
            </a:r>
            <a:r>
              <a:rPr spc="-10" dirty="0"/>
              <a:t> </a:t>
            </a:r>
            <a:r>
              <a:rPr spc="-70" dirty="0"/>
              <a:t>biológicos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1459395"/>
            <a:ext cx="71526" cy="71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520" y="1680819"/>
            <a:ext cx="71526" cy="71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520" y="1902244"/>
            <a:ext cx="71526" cy="71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520" y="2123656"/>
            <a:ext cx="71526" cy="715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520" y="2345080"/>
            <a:ext cx="71526" cy="715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4520" y="2749956"/>
            <a:ext cx="71526" cy="715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347" y="597113"/>
            <a:ext cx="4128770" cy="263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30" dirty="0">
                <a:latin typeface="Tahoma"/>
                <a:cs typeface="Tahoma"/>
              </a:rPr>
              <a:t>Una </a:t>
            </a:r>
            <a:r>
              <a:rPr sz="1200" spc="-60" dirty="0">
                <a:latin typeface="Tahoma"/>
                <a:cs typeface="Tahoma"/>
              </a:rPr>
              <a:t>gran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cantidad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bases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datos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biológicos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se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han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creado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por </a:t>
            </a:r>
            <a:r>
              <a:rPr sz="1200" spc="-65" dirty="0">
                <a:latin typeface="Tahoma"/>
                <a:cs typeface="Tahoma"/>
              </a:rPr>
              <a:t>biólogos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40" dirty="0">
                <a:latin typeface="Tahoma"/>
                <a:cs typeface="Tahoma"/>
              </a:rPr>
              <a:t>que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tienen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un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conocimiento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limitado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sobre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cámo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almacenar </a:t>
            </a:r>
            <a:r>
              <a:rPr sz="1200" spc="-70" dirty="0">
                <a:latin typeface="Tahoma"/>
                <a:cs typeface="Tahoma"/>
              </a:rPr>
              <a:t>datos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160" dirty="0">
                <a:latin typeface="Tahoma"/>
                <a:cs typeface="Tahoma"/>
              </a:rPr>
              <a:t>de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maneraefectiva.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Como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resultado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los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datos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almacenados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en </a:t>
            </a:r>
            <a:r>
              <a:rPr sz="1200" spc="-65" dirty="0">
                <a:latin typeface="Tahoma"/>
                <a:cs typeface="Tahoma"/>
              </a:rPr>
              <a:t>estas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bases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sonorganizados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forma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jerárquica.</a:t>
            </a:r>
            <a:endParaRPr sz="1200">
              <a:latin typeface="Tahoma"/>
              <a:cs typeface="Tahoma"/>
            </a:endParaRPr>
          </a:p>
          <a:p>
            <a:pPr marL="309880" marR="2376805">
              <a:lnSpc>
                <a:spcPct val="121100"/>
              </a:lnSpc>
              <a:spcBef>
                <a:spcPts val="10"/>
              </a:spcBef>
            </a:pPr>
            <a:r>
              <a:rPr sz="1200" spc="-40" dirty="0">
                <a:latin typeface="Tahoma"/>
                <a:cs typeface="Tahoma"/>
              </a:rPr>
              <a:t>Altamente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heterogéneo </a:t>
            </a:r>
            <a:r>
              <a:rPr sz="1200" spc="-45" dirty="0">
                <a:latin typeface="Tahoma"/>
                <a:cs typeface="Tahoma"/>
              </a:rPr>
              <a:t>Gran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volumen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endParaRPr sz="1200">
              <a:latin typeface="Tahoma"/>
              <a:cs typeface="Tahoma"/>
            </a:endParaRPr>
          </a:p>
          <a:p>
            <a:pPr marL="309880" marR="478155">
              <a:lnSpc>
                <a:spcPct val="121100"/>
              </a:lnSpc>
            </a:pPr>
            <a:r>
              <a:rPr sz="1200" dirty="0">
                <a:latin typeface="Tahoma"/>
                <a:cs typeface="Tahoma"/>
              </a:rPr>
              <a:t>La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naturaleza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dinámica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las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fuentes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biociencia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estructura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jerárquica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los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biológicos</a:t>
            </a:r>
            <a:endParaRPr sz="1200">
              <a:latin typeface="Tahoma"/>
              <a:cs typeface="Tahoma"/>
            </a:endParaRPr>
          </a:p>
          <a:p>
            <a:pPr marL="309880" marR="652780" algn="just">
              <a:lnSpc>
                <a:spcPct val="100000"/>
              </a:lnSpc>
              <a:spcBef>
                <a:spcPts val="305"/>
              </a:spcBef>
            </a:pPr>
            <a:r>
              <a:rPr sz="1200" spc="-10" dirty="0">
                <a:latin typeface="Tahoma"/>
                <a:cs typeface="Tahoma"/>
              </a:rPr>
              <a:t>Falta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estandarización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en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formatos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en </a:t>
            </a:r>
            <a:r>
              <a:rPr sz="1200" spc="-55" dirty="0">
                <a:latin typeface="Tahoma"/>
                <a:cs typeface="Tahoma"/>
              </a:rPr>
              <a:t>vocabularios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controlados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dominios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científicos.</a:t>
            </a:r>
            <a:endParaRPr sz="1200">
              <a:latin typeface="Tahoma"/>
              <a:cs typeface="Tahoma"/>
            </a:endParaRPr>
          </a:p>
          <a:p>
            <a:pPr marL="309880" marR="590550" algn="just">
              <a:lnSpc>
                <a:spcPct val="100000"/>
              </a:lnSpc>
              <a:spcBef>
                <a:spcPts val="310"/>
              </a:spcBef>
            </a:pPr>
            <a:r>
              <a:rPr sz="1200" spc="-10" dirty="0">
                <a:latin typeface="Tahoma"/>
                <a:cs typeface="Tahoma"/>
              </a:rPr>
              <a:t>Falta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aplicaciones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gestión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bases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-60" dirty="0">
                <a:latin typeface="Tahoma"/>
                <a:cs typeface="Tahoma"/>
              </a:rPr>
              <a:t>herramientas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acceso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para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bases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datos </a:t>
            </a:r>
            <a:r>
              <a:rPr sz="1200" spc="-10" dirty="0">
                <a:latin typeface="Tahoma"/>
                <a:cs typeface="Tahoma"/>
              </a:rPr>
              <a:t>biológicas.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46" y="1121409"/>
            <a:ext cx="4254500" cy="842644"/>
            <a:chOff x="202246" y="1121409"/>
            <a:chExt cx="4254500" cy="842644"/>
          </a:xfrm>
        </p:grpSpPr>
        <p:sp>
          <p:nvSpPr>
            <p:cNvPr id="3" name="object 3"/>
            <p:cNvSpPr/>
            <p:nvPr/>
          </p:nvSpPr>
          <p:spPr>
            <a:xfrm>
              <a:off x="202246" y="1121409"/>
              <a:ext cx="4203700" cy="82550"/>
            </a:xfrm>
            <a:custGeom>
              <a:avLst/>
              <a:gdLst/>
              <a:ahLst/>
              <a:cxnLst/>
              <a:rect l="l" t="t" r="r" b="b"/>
              <a:pathLst>
                <a:path w="4203700" h="82550">
                  <a:moveTo>
                    <a:pt x="41527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203552" y="82384"/>
                  </a:lnTo>
                  <a:lnTo>
                    <a:pt x="4203552" y="50800"/>
                  </a:lnTo>
                  <a:lnTo>
                    <a:pt x="4199544" y="31075"/>
                  </a:lnTo>
                  <a:lnTo>
                    <a:pt x="4188630" y="14922"/>
                  </a:lnTo>
                  <a:lnTo>
                    <a:pt x="4172477" y="4008"/>
                  </a:lnTo>
                  <a:lnTo>
                    <a:pt x="41527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047" y="1184661"/>
              <a:ext cx="4203700" cy="779145"/>
            </a:xfrm>
            <a:custGeom>
              <a:avLst/>
              <a:gdLst/>
              <a:ahLst/>
              <a:cxnLst/>
              <a:rect l="l" t="t" r="r" b="b"/>
              <a:pathLst>
                <a:path w="4203700" h="779144">
                  <a:moveTo>
                    <a:pt x="4203553" y="0"/>
                  </a:moveTo>
                  <a:lnTo>
                    <a:pt x="0" y="0"/>
                  </a:lnTo>
                  <a:lnTo>
                    <a:pt x="0" y="779102"/>
                  </a:lnTo>
                  <a:lnTo>
                    <a:pt x="4203553" y="779102"/>
                  </a:lnTo>
                  <a:lnTo>
                    <a:pt x="42035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246" y="1165824"/>
              <a:ext cx="4203700" cy="747395"/>
            </a:xfrm>
            <a:custGeom>
              <a:avLst/>
              <a:gdLst/>
              <a:ahLst/>
              <a:cxnLst/>
              <a:rect l="l" t="t" r="r" b="b"/>
              <a:pathLst>
                <a:path w="4203700" h="747394">
                  <a:moveTo>
                    <a:pt x="4203552" y="0"/>
                  </a:moveTo>
                  <a:lnTo>
                    <a:pt x="0" y="0"/>
                  </a:lnTo>
                  <a:lnTo>
                    <a:pt x="0" y="696338"/>
                  </a:lnTo>
                  <a:lnTo>
                    <a:pt x="4008" y="716063"/>
                  </a:lnTo>
                  <a:lnTo>
                    <a:pt x="14922" y="732216"/>
                  </a:lnTo>
                  <a:lnTo>
                    <a:pt x="31075" y="743130"/>
                  </a:lnTo>
                  <a:lnTo>
                    <a:pt x="50800" y="747138"/>
                  </a:lnTo>
                  <a:lnTo>
                    <a:pt x="4152752" y="747138"/>
                  </a:lnTo>
                  <a:lnTo>
                    <a:pt x="4172477" y="743130"/>
                  </a:lnTo>
                  <a:lnTo>
                    <a:pt x="4188630" y="732216"/>
                  </a:lnTo>
                  <a:lnTo>
                    <a:pt x="4199544" y="716063"/>
                  </a:lnTo>
                  <a:lnTo>
                    <a:pt x="4203552" y="696338"/>
                  </a:lnTo>
                  <a:lnTo>
                    <a:pt x="4203552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9278" y="657755"/>
            <a:ext cx="4437468" cy="1093679"/>
          </a:xfrm>
          <a:prstGeom prst="rect">
            <a:avLst/>
          </a:prstGeom>
        </p:spPr>
        <p:txBody>
          <a:bodyPr vert="horz" wrap="square" lIns="0" tIns="553575" rIns="0" bIns="0" rtlCol="0">
            <a:spAutoFit/>
          </a:bodyPr>
          <a:lstStyle/>
          <a:p>
            <a:pPr marL="1416050" marR="378460" indent="-897890">
              <a:lnSpc>
                <a:spcPct val="107400"/>
              </a:lnSpc>
              <a:spcBef>
                <a:spcPts val="210"/>
              </a:spcBef>
            </a:pPr>
            <a:r>
              <a:rPr sz="1700" spc="-7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Bioinformática,</a:t>
            </a:r>
            <a:r>
              <a:rPr sz="1700" spc="-3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5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Biología</a:t>
            </a:r>
            <a:r>
              <a:rPr sz="1700" spc="-2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8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computacional</a:t>
            </a:r>
            <a:r>
              <a:rPr sz="1700" spc="-2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5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1700" spc="-50" dirty="0">
                <a:solidFill>
                  <a:schemeClr val="bg1"/>
                </a:solidFill>
              </a:rPr>
              <a:t> </a:t>
            </a:r>
            <a:r>
              <a:rPr sz="1700" spc="-5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Biología</a:t>
            </a:r>
            <a:r>
              <a:rPr sz="1700" spc="-4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15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700" spc="5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spc="-1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endParaRPr sz="1700" dirty="0">
              <a:solidFill>
                <a:schemeClr val="bg1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/>
              <a:t>Galán-</a:t>
            </a:r>
            <a:r>
              <a:rPr spc="-25" dirty="0"/>
              <a:t>Vásquez</a:t>
            </a:r>
            <a:r>
              <a:rPr spc="30" dirty="0"/>
              <a:t> </a:t>
            </a:r>
            <a:r>
              <a:rPr dirty="0"/>
              <a:t>E.</a:t>
            </a:r>
            <a:r>
              <a:rPr spc="229" dirty="0"/>
              <a:t> </a:t>
            </a:r>
            <a:r>
              <a:rPr spc="-10" dirty="0"/>
              <a:t>(IIMAS)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41461" y="3321949"/>
            <a:ext cx="72517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MeIA-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Bioinformática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Junio</a:t>
            </a:r>
            <a:r>
              <a:rPr spc="5" dirty="0"/>
              <a:t> </a:t>
            </a:r>
            <a:r>
              <a:rPr spc="-20" dirty="0"/>
              <a:t>2023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r>
              <a:rPr spc="-25" dirty="0"/>
              <a:t>29</a:t>
            </a:r>
            <a:r>
              <a:rPr spc="-60" dirty="0"/>
              <a:t> </a:t>
            </a:r>
            <a:r>
              <a:rPr spc="150" dirty="0"/>
              <a:t>/</a:t>
            </a:r>
            <a:r>
              <a:rPr spc="-55" dirty="0"/>
              <a:t> </a:t>
            </a:r>
            <a:r>
              <a:rPr spc="-25" dirty="0"/>
              <a:t>35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Bioinformática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1566100"/>
            <a:ext cx="71526" cy="715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1592" rIns="0" bIns="0" rtlCol="0">
            <a:spAutoFit/>
          </a:bodyPr>
          <a:lstStyle/>
          <a:p>
            <a:pPr marL="233679" marR="54610">
              <a:lnSpc>
                <a:spcPct val="100000"/>
              </a:lnSpc>
              <a:spcBef>
                <a:spcPts val="95"/>
              </a:spcBef>
            </a:pPr>
            <a:r>
              <a:rPr dirty="0"/>
              <a:t>El</a:t>
            </a:r>
            <a:r>
              <a:rPr spc="10" dirty="0"/>
              <a:t> </a:t>
            </a:r>
            <a:r>
              <a:rPr spc="-55" dirty="0"/>
              <a:t>termino</a:t>
            </a:r>
            <a:r>
              <a:rPr spc="10" dirty="0"/>
              <a:t> </a:t>
            </a:r>
            <a:r>
              <a:rPr spc="-45" dirty="0"/>
              <a:t>"Bioinformática"tiende</a:t>
            </a:r>
            <a:r>
              <a:rPr spc="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75" dirty="0"/>
              <a:t>ser</a:t>
            </a:r>
            <a:r>
              <a:rPr spc="15" dirty="0"/>
              <a:t> </a:t>
            </a:r>
            <a:r>
              <a:rPr spc="-70" dirty="0"/>
              <a:t>usado</a:t>
            </a:r>
            <a:r>
              <a:rPr spc="10" dirty="0"/>
              <a:t> </a:t>
            </a:r>
            <a:r>
              <a:rPr spc="-85" dirty="0"/>
              <a:t>desde</a:t>
            </a:r>
            <a:r>
              <a:rPr spc="10" dirty="0"/>
              <a:t> </a:t>
            </a:r>
            <a:r>
              <a:rPr spc="-65" dirty="0"/>
              <a:t>mediados</a:t>
            </a:r>
            <a:r>
              <a:rPr spc="10" dirty="0"/>
              <a:t> </a:t>
            </a:r>
            <a:r>
              <a:rPr spc="-25" dirty="0"/>
              <a:t>de </a:t>
            </a:r>
            <a:r>
              <a:rPr spc="-70" dirty="0"/>
              <a:t>1980</a:t>
            </a:r>
            <a:r>
              <a:rPr spc="-25" dirty="0"/>
              <a:t> </a:t>
            </a:r>
            <a:r>
              <a:rPr spc="-60" dirty="0"/>
              <a:t>para</a:t>
            </a:r>
            <a:r>
              <a:rPr spc="-35" dirty="0"/>
              <a:t> </a:t>
            </a:r>
            <a:r>
              <a:rPr spc="-45" dirty="0"/>
              <a:t>describir</a:t>
            </a:r>
            <a:r>
              <a:rPr spc="-3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spc="-45" dirty="0"/>
              <a:t>aplicación</a:t>
            </a:r>
            <a:r>
              <a:rPr spc="-30" dirty="0"/>
              <a:t> </a:t>
            </a:r>
            <a:r>
              <a:rPr spc="-80" dirty="0"/>
              <a:t>de</a:t>
            </a:r>
            <a:r>
              <a:rPr spc="-15" dirty="0"/>
              <a:t> </a:t>
            </a:r>
            <a:r>
              <a:rPr spc="-25" dirty="0"/>
              <a:t>las </a:t>
            </a:r>
            <a:r>
              <a:rPr spc="-45" dirty="0"/>
              <a:t>ciencias</a:t>
            </a:r>
            <a:r>
              <a:rPr spc="-25" dirty="0"/>
              <a:t> </a:t>
            </a:r>
            <a:r>
              <a:rPr spc="-50" dirty="0"/>
              <a:t>informaticas</a:t>
            </a:r>
            <a:r>
              <a:rPr spc="-25" dirty="0"/>
              <a:t> </a:t>
            </a:r>
            <a:r>
              <a:rPr spc="-50" dirty="0"/>
              <a:t>y </a:t>
            </a:r>
            <a:r>
              <a:rPr spc="-55" dirty="0"/>
              <a:t>tecnologías</a:t>
            </a:r>
            <a:r>
              <a:rPr spc="-40" dirty="0"/>
              <a:t> </a:t>
            </a:r>
            <a:r>
              <a:rPr spc="-80" dirty="0"/>
              <a:t>en</a:t>
            </a:r>
            <a:r>
              <a:rPr spc="-15" dirty="0"/>
              <a:t> </a:t>
            </a:r>
            <a:r>
              <a:rPr spc="-25" dirty="0"/>
              <a:t>las</a:t>
            </a:r>
            <a:r>
              <a:rPr spc="-70" dirty="0"/>
              <a:t> </a:t>
            </a:r>
            <a:r>
              <a:rPr spc="-45" dirty="0"/>
              <a:t>ciencias</a:t>
            </a:r>
            <a:r>
              <a:rPr spc="-35" dirty="0"/>
              <a:t> </a:t>
            </a:r>
            <a:r>
              <a:rPr spc="-80" dirty="0"/>
              <a:t>de</a:t>
            </a:r>
            <a:r>
              <a:rPr spc="-15" dirty="0"/>
              <a:t> </a:t>
            </a:r>
            <a:r>
              <a:rPr dirty="0"/>
              <a:t>la</a:t>
            </a:r>
            <a:r>
              <a:rPr spc="-30" dirty="0"/>
              <a:t> </a:t>
            </a:r>
            <a:r>
              <a:rPr spc="-10" dirty="0"/>
              <a:t>vida.</a:t>
            </a:r>
          </a:p>
          <a:p>
            <a:pPr marL="530860" marR="5080">
              <a:lnSpc>
                <a:spcPct val="100000"/>
              </a:lnSpc>
              <a:spcBef>
                <a:spcPts val="310"/>
              </a:spcBef>
            </a:pPr>
            <a:r>
              <a:rPr dirty="0"/>
              <a:t>La</a:t>
            </a:r>
            <a:r>
              <a:rPr spc="-55" dirty="0"/>
              <a:t> </a:t>
            </a:r>
            <a:r>
              <a:rPr spc="-50" dirty="0"/>
              <a:t>bioinformática</a:t>
            </a:r>
            <a:r>
              <a:rPr spc="-20" dirty="0"/>
              <a:t> </a:t>
            </a:r>
            <a:r>
              <a:rPr spc="-114" dirty="0"/>
              <a:t>es</a:t>
            </a:r>
            <a:r>
              <a:rPr spc="-5" dirty="0"/>
              <a:t> </a:t>
            </a:r>
            <a:r>
              <a:rPr spc="-50" dirty="0"/>
              <a:t>conceptualizar</a:t>
            </a:r>
            <a:r>
              <a:rPr spc="-20" dirty="0"/>
              <a:t> </a:t>
            </a:r>
            <a:r>
              <a:rPr dirty="0"/>
              <a:t>la</a:t>
            </a:r>
            <a:r>
              <a:rPr spc="-20" dirty="0"/>
              <a:t> </a:t>
            </a:r>
            <a:r>
              <a:rPr spc="-40" dirty="0"/>
              <a:t>biología</a:t>
            </a:r>
            <a:r>
              <a:rPr spc="-20" dirty="0"/>
              <a:t> </a:t>
            </a:r>
            <a:r>
              <a:rPr spc="-95" dirty="0"/>
              <a:t>en</a:t>
            </a:r>
            <a:r>
              <a:rPr spc="-5" dirty="0"/>
              <a:t> </a:t>
            </a:r>
            <a:r>
              <a:rPr spc="-60" dirty="0"/>
              <a:t>términos</a:t>
            </a:r>
            <a:r>
              <a:rPr spc="-20" dirty="0"/>
              <a:t> </a:t>
            </a:r>
            <a:r>
              <a:rPr spc="-25" dirty="0"/>
              <a:t>de </a:t>
            </a:r>
            <a:r>
              <a:rPr spc="-60" dirty="0"/>
              <a:t>macromoléculas</a:t>
            </a:r>
            <a:r>
              <a:rPr spc="-20" dirty="0"/>
              <a:t> </a:t>
            </a:r>
            <a:r>
              <a:rPr spc="-50" dirty="0"/>
              <a:t>(en</a:t>
            </a:r>
            <a:r>
              <a:rPr spc="-20" dirty="0"/>
              <a:t> </a:t>
            </a:r>
            <a:r>
              <a:rPr spc="-10" dirty="0"/>
              <a:t>el</a:t>
            </a:r>
            <a:r>
              <a:rPr spc="-15" dirty="0"/>
              <a:t> </a:t>
            </a:r>
            <a:r>
              <a:rPr spc="-55" dirty="0"/>
              <a:t>sentido</a:t>
            </a:r>
            <a:r>
              <a:rPr spc="-15" dirty="0"/>
              <a:t> </a:t>
            </a:r>
            <a:r>
              <a:rPr spc="-80" dirty="0"/>
              <a:t>de</a:t>
            </a:r>
            <a:r>
              <a:rPr spc="-15" dirty="0"/>
              <a:t> </a:t>
            </a:r>
            <a:r>
              <a:rPr spc="-45" dirty="0"/>
              <a:t>físico-</a:t>
            </a:r>
            <a:r>
              <a:rPr spc="-40" dirty="0"/>
              <a:t>químico),</a:t>
            </a:r>
            <a:r>
              <a:rPr spc="-15" dirty="0"/>
              <a:t> </a:t>
            </a:r>
            <a:r>
              <a:rPr dirty="0"/>
              <a:t>y</a:t>
            </a:r>
            <a:r>
              <a:rPr spc="-20" dirty="0"/>
              <a:t> </a:t>
            </a:r>
            <a:r>
              <a:rPr spc="-10" dirty="0"/>
              <a:t>luego, </a:t>
            </a:r>
            <a:r>
              <a:rPr spc="-40" dirty="0"/>
              <a:t>aplicar</a:t>
            </a:r>
            <a:r>
              <a:rPr spc="-25" dirty="0"/>
              <a:t> </a:t>
            </a:r>
            <a:r>
              <a:rPr spc="-45" dirty="0"/>
              <a:t>técnicas</a:t>
            </a:r>
            <a:r>
              <a:rPr spc="-20" dirty="0"/>
              <a:t> </a:t>
            </a:r>
            <a:r>
              <a:rPr spc="-55" dirty="0"/>
              <a:t>ïnformáticas"(derivadas</a:t>
            </a:r>
            <a:r>
              <a:rPr spc="-20" dirty="0"/>
              <a:t> </a:t>
            </a:r>
            <a:r>
              <a:rPr spc="-80" dirty="0"/>
              <a:t>de</a:t>
            </a:r>
            <a:r>
              <a:rPr spc="-10" dirty="0"/>
              <a:t> </a:t>
            </a:r>
            <a:r>
              <a:rPr spc="-40" dirty="0"/>
              <a:t>disciplinas</a:t>
            </a:r>
            <a:r>
              <a:rPr spc="-20" dirty="0"/>
              <a:t> como </a:t>
            </a:r>
            <a:r>
              <a:rPr spc="-55" dirty="0"/>
              <a:t>matemáticas</a:t>
            </a:r>
            <a:r>
              <a:rPr spc="-15" dirty="0"/>
              <a:t> </a:t>
            </a:r>
            <a:r>
              <a:rPr spc="-45" dirty="0"/>
              <a:t>aplicada,</a:t>
            </a:r>
            <a:r>
              <a:rPr spc="-20" dirty="0"/>
              <a:t> </a:t>
            </a:r>
            <a:r>
              <a:rPr spc="-45" dirty="0"/>
              <a:t>informática</a:t>
            </a:r>
            <a:r>
              <a:rPr spc="-1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spc="-45" dirty="0"/>
              <a:t>estadística)</a:t>
            </a:r>
            <a:r>
              <a:rPr spc="-15" dirty="0"/>
              <a:t> </a:t>
            </a:r>
            <a:r>
              <a:rPr spc="-20" dirty="0"/>
              <a:t>para </a:t>
            </a:r>
            <a:r>
              <a:rPr spc="-75" dirty="0"/>
              <a:t>comprender</a:t>
            </a:r>
            <a:r>
              <a:rPr spc="-20" dirty="0"/>
              <a:t> </a:t>
            </a:r>
            <a:r>
              <a:rPr dirty="0"/>
              <a:t>y</a:t>
            </a:r>
            <a:r>
              <a:rPr spc="-30" dirty="0"/>
              <a:t> </a:t>
            </a:r>
            <a:r>
              <a:rPr spc="-60" dirty="0"/>
              <a:t>organizar</a:t>
            </a:r>
            <a:r>
              <a:rPr spc="-25" dirty="0"/>
              <a:t> </a:t>
            </a:r>
            <a:r>
              <a:rPr dirty="0"/>
              <a:t>la</a:t>
            </a:r>
            <a:r>
              <a:rPr spc="-20" dirty="0"/>
              <a:t> </a:t>
            </a:r>
            <a:r>
              <a:rPr spc="-55" dirty="0"/>
              <a:t>información</a:t>
            </a:r>
            <a:r>
              <a:rPr spc="-25" dirty="0"/>
              <a:t> </a:t>
            </a:r>
            <a:r>
              <a:rPr spc="-60" dirty="0"/>
              <a:t>asociada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estas </a:t>
            </a:r>
            <a:r>
              <a:rPr spc="-55" dirty="0"/>
              <a:t>moléculas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60" dirty="0"/>
              <a:t>gran</a:t>
            </a:r>
            <a:r>
              <a:rPr spc="-25" dirty="0"/>
              <a:t> </a:t>
            </a:r>
            <a:r>
              <a:rPr spc="-65" dirty="0"/>
              <a:t>escala</a:t>
            </a:r>
            <a:r>
              <a:rPr spc="-15" dirty="0"/>
              <a:t> </a:t>
            </a:r>
            <a:r>
              <a:rPr spc="-55" dirty="0"/>
              <a:t>(Luscombe,</a:t>
            </a:r>
            <a:r>
              <a:rPr spc="-20" dirty="0"/>
              <a:t> </a:t>
            </a:r>
            <a:r>
              <a:rPr spc="-10" dirty="0"/>
              <a:t>2001)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89890"/>
          </a:xfrm>
          <a:custGeom>
            <a:avLst/>
            <a:gdLst/>
            <a:ahLst/>
            <a:cxnLst/>
            <a:rect l="l" t="t" r="r" b="b"/>
            <a:pathLst>
              <a:path w="4608195" h="389890">
                <a:moveTo>
                  <a:pt x="4608004" y="0"/>
                </a:moveTo>
                <a:lnTo>
                  <a:pt x="0" y="0"/>
                </a:lnTo>
                <a:lnTo>
                  <a:pt x="0" y="389623"/>
                </a:lnTo>
                <a:lnTo>
                  <a:pt x="4608004" y="389623"/>
                </a:lnTo>
                <a:lnTo>
                  <a:pt x="4608004" y="0"/>
                </a:lnTo>
                <a:close/>
              </a:path>
            </a:pathLst>
          </a:custGeom>
          <a:solidFill>
            <a:srgbClr val="0C28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Biología</a:t>
            </a:r>
            <a:r>
              <a:rPr spc="-60" dirty="0"/>
              <a:t> </a:t>
            </a:r>
            <a:r>
              <a:rPr spc="-80" dirty="0"/>
              <a:t>computacional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1386014"/>
            <a:ext cx="71526" cy="715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7679" y="1295537"/>
            <a:ext cx="3810635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Tahoma"/>
                <a:cs typeface="Tahoma"/>
              </a:rPr>
              <a:t>Es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desarrollo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aplicación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metodos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datos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análiticos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-55" dirty="0">
                <a:latin typeface="Tahoma"/>
                <a:cs typeface="Tahoma"/>
              </a:rPr>
              <a:t>teóricos,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modelos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matematicos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tecnicas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simulación </a:t>
            </a:r>
            <a:r>
              <a:rPr sz="1200" spc="-45" dirty="0">
                <a:latin typeface="Tahoma"/>
                <a:cs typeface="Tahoma"/>
              </a:rPr>
              <a:t>computacional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para</a:t>
            </a:r>
            <a:r>
              <a:rPr sz="1200" spc="-10" dirty="0">
                <a:latin typeface="Tahoma"/>
                <a:cs typeface="Tahoma"/>
              </a:rPr>
              <a:t> el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estudio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sistemas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biologicos, </a:t>
            </a:r>
            <a:r>
              <a:rPr sz="1200" spc="-55" dirty="0">
                <a:latin typeface="Tahoma"/>
                <a:cs typeface="Tahoma"/>
              </a:rPr>
              <a:t>conductuales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sociales.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891"/>
            <a:ext cx="176212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Biología</a:t>
            </a:r>
            <a:r>
              <a:rPr spc="-45" dirty="0"/>
              <a:t> </a:t>
            </a:r>
            <a:r>
              <a:rPr spc="-155" dirty="0"/>
              <a:t>de</a:t>
            </a:r>
            <a:r>
              <a:rPr spc="5" dirty="0"/>
              <a:t> </a:t>
            </a:r>
            <a:r>
              <a:rPr spc="-90" dirty="0"/>
              <a:t>sistemas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78" y="657755"/>
            <a:ext cx="2338705" cy="2016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latin typeface="Tahoma"/>
                <a:cs typeface="Tahoma"/>
              </a:rPr>
              <a:t>Una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visión integral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Biología.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ahoma"/>
              <a:cs typeface="Tahoma"/>
            </a:endParaRPr>
          </a:p>
          <a:p>
            <a:pPr marL="12700" marR="676275" algn="just">
              <a:lnSpc>
                <a:spcPct val="100000"/>
              </a:lnSpc>
            </a:pPr>
            <a:r>
              <a:rPr sz="1200" spc="-40" dirty="0">
                <a:latin typeface="Tahoma"/>
                <a:cs typeface="Tahoma"/>
              </a:rPr>
              <a:t>Biología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195" dirty="0">
                <a:latin typeface="Tahoma"/>
                <a:cs typeface="Tahoma"/>
              </a:rPr>
              <a:t>de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sistemas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-220" dirty="0">
                <a:latin typeface="Tahoma"/>
                <a:cs typeface="Tahoma"/>
              </a:rPr>
              <a:t>es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una </a:t>
            </a:r>
            <a:r>
              <a:rPr sz="1200" spc="-55" dirty="0">
                <a:latin typeface="Tahoma"/>
                <a:cs typeface="Tahoma"/>
              </a:rPr>
              <a:t>aproximación</a:t>
            </a:r>
            <a:r>
              <a:rPr sz="1200" spc="-25" dirty="0">
                <a:latin typeface="Tahoma"/>
                <a:cs typeface="Tahoma"/>
              </a:rPr>
              <a:t> formal </a:t>
            </a:r>
            <a:r>
              <a:rPr sz="1200" spc="-50" dirty="0">
                <a:latin typeface="Tahoma"/>
                <a:cs typeface="Tahoma"/>
              </a:rPr>
              <a:t>para- </a:t>
            </a:r>
            <a:r>
              <a:rPr sz="1200" spc="-40" dirty="0">
                <a:latin typeface="Tahoma"/>
                <a:cs typeface="Tahoma"/>
              </a:rPr>
              <a:t>comprender</a:t>
            </a:r>
            <a:r>
              <a:rPr sz="1200" spc="1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el</a:t>
            </a:r>
            <a:r>
              <a:rPr sz="1200" spc="1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comporta- </a:t>
            </a:r>
            <a:r>
              <a:rPr sz="1200" dirty="0">
                <a:latin typeface="Tahoma"/>
                <a:cs typeface="Tahoma"/>
              </a:rPr>
              <a:t>miento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un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sistema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(a </a:t>
            </a:r>
            <a:r>
              <a:rPr sz="1200" dirty="0">
                <a:latin typeface="Tahoma"/>
                <a:cs typeface="Tahoma"/>
              </a:rPr>
              <a:t>un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altonivel),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como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resul- </a:t>
            </a:r>
            <a:r>
              <a:rPr sz="1200" dirty="0">
                <a:latin typeface="Tahoma"/>
                <a:cs typeface="Tahoma"/>
              </a:rPr>
              <a:t>tado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interacción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de </a:t>
            </a:r>
            <a:r>
              <a:rPr sz="1200" dirty="0">
                <a:latin typeface="Tahoma"/>
                <a:cs typeface="Tahoma"/>
              </a:rPr>
              <a:t>sus</a:t>
            </a:r>
            <a:r>
              <a:rPr sz="1200" spc="17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componentesconstitu- </a:t>
            </a:r>
            <a:r>
              <a:rPr sz="1200" spc="-30" dirty="0">
                <a:latin typeface="Tahoma"/>
                <a:cs typeface="Tahoma"/>
              </a:rPr>
              <a:t>tivos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elementales.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7486" y="1003678"/>
            <a:ext cx="2405758" cy="1799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8096" y="3156513"/>
            <a:ext cx="1684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Bin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Hu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y </a:t>
            </a:r>
            <a:r>
              <a:rPr sz="1000" spc="-35" dirty="0">
                <a:latin typeface="Tahoma"/>
                <a:cs typeface="Tahoma"/>
              </a:rPr>
              <a:t>Pawan</a:t>
            </a:r>
            <a:r>
              <a:rPr sz="1000" dirty="0">
                <a:latin typeface="Tahoma"/>
                <a:cs typeface="Tahoma"/>
              </a:rPr>
              <a:t> K. </a:t>
            </a:r>
            <a:r>
              <a:rPr sz="1000" spc="-10" dirty="0">
                <a:latin typeface="Tahoma"/>
                <a:cs typeface="Tahoma"/>
              </a:rPr>
              <a:t>Dhar,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2015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895"/>
            <a:ext cx="340423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95"/>
              </a:spcBef>
            </a:pPr>
            <a:r>
              <a:rPr spc="-120" dirty="0"/>
              <a:t>Esquema</a:t>
            </a:r>
            <a:r>
              <a:rPr spc="-1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dirty="0"/>
              <a:t>la</a:t>
            </a:r>
            <a:r>
              <a:rPr spc="-55" dirty="0"/>
              <a:t> </a:t>
            </a:r>
            <a:r>
              <a:rPr spc="-70" dirty="0"/>
              <a:t>Bioinformática,</a:t>
            </a:r>
            <a:r>
              <a:rPr spc="-25" dirty="0"/>
              <a:t> </a:t>
            </a:r>
            <a:r>
              <a:rPr spc="-40" dirty="0"/>
              <a:t>Biología </a:t>
            </a:r>
            <a:r>
              <a:rPr spc="-85" dirty="0"/>
              <a:t>computacional</a:t>
            </a:r>
            <a:r>
              <a:rPr spc="-50" dirty="0"/>
              <a:t> </a:t>
            </a:r>
            <a:r>
              <a:rPr dirty="0"/>
              <a:t>y</a:t>
            </a:r>
            <a:r>
              <a:rPr spc="-100" dirty="0"/>
              <a:t> </a:t>
            </a:r>
            <a:r>
              <a:rPr spc="-55" dirty="0"/>
              <a:t>Biología</a:t>
            </a:r>
            <a:r>
              <a:rPr spc="-45" dirty="0"/>
              <a:t> </a:t>
            </a:r>
            <a:r>
              <a:rPr spc="-150" dirty="0"/>
              <a:t>de</a:t>
            </a:r>
            <a:r>
              <a:rPr spc="5" dirty="0"/>
              <a:t> </a:t>
            </a:r>
            <a:r>
              <a:rPr spc="-10" dirty="0"/>
              <a:t>sistemas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56" y="1058008"/>
            <a:ext cx="1965232" cy="18203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3047" y="3154032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>
                <a:moveTo>
                  <a:pt x="0" y="0"/>
                </a:moveTo>
                <a:lnTo>
                  <a:pt x="164073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096" y="3156513"/>
            <a:ext cx="143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Tahoma"/>
                <a:cs typeface="Tahoma"/>
              </a:rPr>
              <a:t>bioinformaticamente,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2021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Bibliografía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20" y="553529"/>
            <a:ext cx="71526" cy="71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7679" y="463052"/>
            <a:ext cx="3814445" cy="282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3189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latin typeface="Tahoma"/>
                <a:cs typeface="Tahoma"/>
              </a:rPr>
              <a:t>Hug,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L.,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Baker,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Anantharaman,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K.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et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al.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new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view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of </a:t>
            </a:r>
            <a:r>
              <a:rPr sz="1200" spc="-45" dirty="0">
                <a:latin typeface="Tahoma"/>
                <a:cs typeface="Tahoma"/>
              </a:rPr>
              <a:t>the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tree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life.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Nat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Microbiol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1,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16048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(2016)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00" spc="-55" dirty="0">
                <a:latin typeface="Tahoma"/>
                <a:cs typeface="Tahoma"/>
              </a:rPr>
              <a:t>Asude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Alpman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Durmaz,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Emin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Karaca,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Urszula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Demkow, </a:t>
            </a:r>
            <a:r>
              <a:rPr sz="1200" spc="-60" dirty="0">
                <a:latin typeface="Tahoma"/>
                <a:cs typeface="Tahoma"/>
              </a:rPr>
              <a:t>Gokce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Toruner,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Jacqueline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Schoumans,</a:t>
            </a:r>
            <a:r>
              <a:rPr sz="1200" spc="-30" dirty="0">
                <a:latin typeface="Tahoma"/>
                <a:cs typeface="Tahoma"/>
              </a:rPr>
              <a:t> Ozgur </a:t>
            </a:r>
            <a:r>
              <a:rPr sz="1200" spc="-10" dirty="0">
                <a:latin typeface="Tahoma"/>
                <a:cs typeface="Tahoma"/>
              </a:rPr>
              <a:t>Cogulu, </a:t>
            </a:r>
            <a:r>
              <a:rPr sz="1200" spc="-30" dirty="0">
                <a:latin typeface="Tahoma"/>
                <a:cs typeface="Tahoma"/>
              </a:rPr>
              <a:t>Evolution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Genetic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Techniques:</a:t>
            </a:r>
            <a:r>
              <a:rPr sz="1200" spc="-20" dirty="0">
                <a:latin typeface="Tahoma"/>
                <a:cs typeface="Tahoma"/>
              </a:rPr>
              <a:t> Past,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Present,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and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Beyond, BioMed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Research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International,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vol.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2015,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Article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461524, </a:t>
            </a:r>
            <a:r>
              <a:rPr sz="1200" dirty="0">
                <a:latin typeface="Tahoma"/>
                <a:cs typeface="Tahoma"/>
              </a:rPr>
              <a:t>7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pages,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2015.</a:t>
            </a:r>
            <a:endParaRPr sz="1200">
              <a:latin typeface="Tahoma"/>
              <a:cs typeface="Tahoma"/>
            </a:endParaRPr>
          </a:p>
          <a:p>
            <a:pPr marL="12700" marR="85090">
              <a:lnSpc>
                <a:spcPct val="100000"/>
              </a:lnSpc>
              <a:spcBef>
                <a:spcPts val="130"/>
              </a:spcBef>
            </a:pPr>
            <a:r>
              <a:rPr sz="1200" spc="-45" dirty="0">
                <a:latin typeface="Tahoma"/>
                <a:cs typeface="Tahoma"/>
              </a:rPr>
              <a:t>Shahid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G.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Farid,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Gareth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Morris-</a:t>
            </a:r>
            <a:r>
              <a:rPr sz="1200" spc="-20" dirty="0">
                <a:latin typeface="Tahoma"/>
                <a:cs typeface="Tahoma"/>
              </a:rPr>
              <a:t>Stiff,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“OMICS”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technologies </a:t>
            </a:r>
            <a:r>
              <a:rPr sz="1200" spc="-60" dirty="0">
                <a:latin typeface="Tahoma"/>
                <a:cs typeface="Tahoma"/>
              </a:rPr>
              <a:t>and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their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role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foregut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primary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malignancies,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Current </a:t>
            </a:r>
            <a:r>
              <a:rPr sz="1200" spc="-50" dirty="0">
                <a:latin typeface="Tahoma"/>
                <a:cs typeface="Tahoma"/>
              </a:rPr>
              <a:t>Problems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Surgery,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Volume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52,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Issue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10,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2015.</a:t>
            </a:r>
            <a:endParaRPr sz="1200">
              <a:latin typeface="Tahoma"/>
              <a:cs typeface="Tahoma"/>
            </a:endParaRPr>
          </a:p>
          <a:p>
            <a:pPr marL="12700" marR="11430">
              <a:lnSpc>
                <a:spcPct val="100000"/>
              </a:lnSpc>
              <a:spcBef>
                <a:spcPts val="114"/>
              </a:spcBef>
            </a:pPr>
            <a:r>
              <a:rPr sz="1200" spc="-45" dirty="0">
                <a:latin typeface="Tahoma"/>
                <a:cs typeface="Tahoma"/>
              </a:rPr>
              <a:t>Introduction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systems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biology</a:t>
            </a:r>
            <a:r>
              <a:rPr sz="1200" spc="-20" dirty="0">
                <a:latin typeface="Tahoma"/>
                <a:cs typeface="Tahoma"/>
              </a:rPr>
              <a:t> Edited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by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Sandun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Choi,PhD. </a:t>
            </a:r>
            <a:r>
              <a:rPr sz="1200" spc="-50" dirty="0">
                <a:latin typeface="Tahoma"/>
                <a:cs typeface="Tahoma"/>
              </a:rPr>
              <a:t>Humana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Press.</a:t>
            </a:r>
            <a:r>
              <a:rPr sz="1200" spc="-20" dirty="0">
                <a:latin typeface="Tahoma"/>
                <a:cs typeface="Tahoma"/>
              </a:rPr>
              <a:t> 2015</a:t>
            </a:r>
            <a:endParaRPr sz="1200">
              <a:latin typeface="Tahoma"/>
              <a:cs typeface="Tahoma"/>
            </a:endParaRPr>
          </a:p>
          <a:p>
            <a:pPr marL="12700" marR="84455">
              <a:lnSpc>
                <a:spcPct val="100000"/>
              </a:lnSpc>
              <a:spcBef>
                <a:spcPts val="114"/>
              </a:spcBef>
            </a:pPr>
            <a:r>
              <a:rPr sz="1200" spc="-45" dirty="0">
                <a:latin typeface="Tahoma"/>
                <a:cs typeface="Tahoma"/>
              </a:rPr>
              <a:t>Saberkari</a:t>
            </a:r>
            <a:r>
              <a:rPr sz="1200" dirty="0">
                <a:latin typeface="Tahoma"/>
                <a:cs typeface="Tahoma"/>
              </a:rPr>
              <a:t> H, </a:t>
            </a:r>
            <a:r>
              <a:rPr sz="1200" spc="-55" dirty="0">
                <a:latin typeface="Tahoma"/>
                <a:cs typeface="Tahoma"/>
              </a:rPr>
              <a:t>Shamsi</a:t>
            </a:r>
            <a:r>
              <a:rPr sz="1200" dirty="0">
                <a:latin typeface="Tahoma"/>
                <a:cs typeface="Tahoma"/>
              </a:rPr>
              <a:t> M,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Heravi</a:t>
            </a:r>
            <a:r>
              <a:rPr sz="1200" dirty="0">
                <a:latin typeface="Tahoma"/>
                <a:cs typeface="Tahoma"/>
              </a:rPr>
              <a:t> H, </a:t>
            </a:r>
            <a:r>
              <a:rPr sz="1200" spc="-55" dirty="0">
                <a:latin typeface="Tahoma"/>
                <a:cs typeface="Tahoma"/>
              </a:rPr>
              <a:t>Sedaaghi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MH. </a:t>
            </a:r>
            <a:r>
              <a:rPr sz="1200" spc="50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fast </a:t>
            </a:r>
            <a:r>
              <a:rPr sz="1200" spc="-45" dirty="0">
                <a:latin typeface="Tahoma"/>
                <a:cs typeface="Tahoma"/>
              </a:rPr>
              <a:t>algorithm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for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exonic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regions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prediction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DNA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sequences.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J </a:t>
            </a:r>
            <a:r>
              <a:rPr sz="1200" dirty="0">
                <a:latin typeface="Tahoma"/>
                <a:cs typeface="Tahoma"/>
              </a:rPr>
              <a:t>Med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Signals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Sens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2013;3:139-</a:t>
            </a:r>
            <a:r>
              <a:rPr sz="1200" spc="-25" dirty="0">
                <a:latin typeface="Tahoma"/>
                <a:cs typeface="Tahoma"/>
              </a:rPr>
              <a:t>49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520" y="933653"/>
            <a:ext cx="71526" cy="715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520" y="1864169"/>
            <a:ext cx="71526" cy="715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520" y="2427770"/>
            <a:ext cx="71526" cy="715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520" y="2807906"/>
            <a:ext cx="71526" cy="7152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Replicación</a:t>
            </a:r>
            <a:r>
              <a:rPr spc="-40" dirty="0"/>
              <a:t> </a:t>
            </a:r>
            <a:r>
              <a:rPr spc="-90" dirty="0"/>
              <a:t>del</a:t>
            </a:r>
            <a:r>
              <a:rPr spc="-45" dirty="0"/>
              <a:t> </a:t>
            </a:r>
            <a:r>
              <a:rPr spc="-25" dirty="0"/>
              <a:t>ADN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06" y="968366"/>
            <a:ext cx="2519940" cy="15560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7016" y="2583216"/>
            <a:ext cx="10642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10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Replicación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20" dirty="0">
                <a:latin typeface="Arial MT"/>
                <a:cs typeface="Arial MT"/>
              </a:rPr>
              <a:t> </a:t>
            </a:r>
            <a:r>
              <a:rPr sz="600" spc="-25" dirty="0">
                <a:latin typeface="Arial MT"/>
                <a:cs typeface="Arial MT"/>
              </a:rPr>
              <a:t>ADN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0032" y="1196289"/>
            <a:ext cx="71526" cy="715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83191" y="1105811"/>
            <a:ext cx="1369060" cy="134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305" algn="just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Tahoma"/>
                <a:cs typeface="Tahoma"/>
              </a:rPr>
              <a:t>Cada célula </a:t>
            </a:r>
            <a:r>
              <a:rPr sz="1200" spc="-10" dirty="0">
                <a:latin typeface="Tahoma"/>
                <a:cs typeface="Tahoma"/>
              </a:rPr>
              <a:t>contiene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misma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información </a:t>
            </a:r>
            <a:r>
              <a:rPr sz="1200" spc="-10" dirty="0">
                <a:latin typeface="Tahoma"/>
                <a:cs typeface="Tahoma"/>
              </a:rPr>
              <a:t>genética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310"/>
              </a:spcBef>
            </a:pPr>
            <a:r>
              <a:rPr sz="1200" spc="-70" dirty="0">
                <a:latin typeface="Tahoma"/>
                <a:cs typeface="Tahoma"/>
              </a:rPr>
              <a:t>Siempre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Adenina </a:t>
            </a:r>
            <a:r>
              <a:rPr sz="1200" spc="-105" dirty="0">
                <a:latin typeface="Tahoma"/>
                <a:cs typeface="Tahoma"/>
              </a:rPr>
              <a:t>se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une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Timina </a:t>
            </a:r>
            <a:r>
              <a:rPr sz="1200" dirty="0">
                <a:latin typeface="Tahoma"/>
                <a:cs typeface="Tahoma"/>
              </a:rPr>
              <a:t>A-T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20" dirty="0">
                <a:latin typeface="Tahoma"/>
                <a:cs typeface="Tahoma"/>
              </a:rPr>
              <a:t> Citocina </a:t>
            </a:r>
            <a:r>
              <a:rPr sz="1200" spc="-50" dirty="0">
                <a:latin typeface="Tahoma"/>
                <a:cs typeface="Tahoma"/>
              </a:rPr>
              <a:t>con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Guanina</a:t>
            </a:r>
            <a:r>
              <a:rPr sz="1200" spc="-35" dirty="0">
                <a:latin typeface="Tahoma"/>
                <a:cs typeface="Tahoma"/>
              </a:rPr>
              <a:t> C-</a:t>
            </a:r>
            <a:r>
              <a:rPr sz="1200" spc="-25" dirty="0">
                <a:latin typeface="Tahoma"/>
                <a:cs typeface="Tahoma"/>
              </a:rPr>
              <a:t>G.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032" y="1784629"/>
            <a:ext cx="71526" cy="7152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209296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110" dirty="0">
                <a:solidFill>
                  <a:srgbClr val="FFFFFF"/>
                </a:solidFill>
                <a:latin typeface="Tahoma"/>
                <a:cs typeface="Tahoma"/>
              </a:rPr>
              <a:t>Tamaño</a:t>
            </a:r>
            <a:r>
              <a:rPr sz="17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5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7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17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spc="-125" dirty="0">
                <a:solidFill>
                  <a:srgbClr val="FFFFFF"/>
                </a:solidFill>
                <a:latin typeface="Tahoma"/>
                <a:cs typeface="Tahoma"/>
              </a:rPr>
              <a:t>genomas</a:t>
            </a:r>
            <a:endParaRPr sz="17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4347" y="938428"/>
          <a:ext cx="3915410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 marL="145415">
                        <a:lnSpc>
                          <a:spcPts val="1270"/>
                        </a:lnSpc>
                      </a:pPr>
                      <a:r>
                        <a:rPr sz="1200" spc="-55" dirty="0">
                          <a:latin typeface="Arial Black"/>
                          <a:cs typeface="Arial Black"/>
                        </a:rPr>
                        <a:t>Organismos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55" dirty="0">
                          <a:latin typeface="Arial Black"/>
                          <a:cs typeface="Arial Black"/>
                        </a:rPr>
                        <a:t>No.</a:t>
                      </a:r>
                      <a:r>
                        <a:rPr sz="1200" spc="1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80" dirty="0">
                          <a:latin typeface="Arial Black"/>
                          <a:cs typeface="Arial Black"/>
                        </a:rPr>
                        <a:t>pares</a:t>
                      </a:r>
                      <a:r>
                        <a:rPr sz="1200" spc="3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70" dirty="0">
                          <a:latin typeface="Arial Black"/>
                          <a:cs typeface="Arial Black"/>
                        </a:rPr>
                        <a:t>de</a:t>
                      </a:r>
                      <a:r>
                        <a:rPr sz="1200" spc="3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75" dirty="0">
                          <a:latin typeface="Arial Black"/>
                          <a:cs typeface="Arial Black"/>
                        </a:rPr>
                        <a:t>bases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55" dirty="0">
                          <a:latin typeface="Arial Black"/>
                          <a:cs typeface="Arial Black"/>
                        </a:rPr>
                        <a:t>No.</a:t>
                      </a:r>
                      <a:r>
                        <a:rPr sz="1200" spc="-4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05" dirty="0">
                          <a:latin typeface="Arial Black"/>
                          <a:cs typeface="Arial Black"/>
                        </a:rPr>
                        <a:t>Cromosomas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60" dirty="0">
                          <a:latin typeface="Arial Black"/>
                          <a:cs typeface="Arial Black"/>
                        </a:rPr>
                        <a:t>Procariontes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45" dirty="0">
                          <a:latin typeface="Tahoma"/>
                          <a:cs typeface="Tahoma"/>
                        </a:rPr>
                        <a:t>Escherichia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coli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270"/>
                        </a:lnSpc>
                      </a:pPr>
                      <a:r>
                        <a:rPr sz="1200" spc="-80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200" i="1" spc="-8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i="1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200" spc="-37" baseline="31250" dirty="0">
                          <a:latin typeface="Arial MT"/>
                          <a:cs typeface="Arial MT"/>
                        </a:rPr>
                        <a:t>6</a:t>
                      </a:r>
                      <a:endParaRPr sz="1200" baseline="312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2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genoma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circular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60"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65" dirty="0">
                          <a:latin typeface="Arial Black"/>
                          <a:cs typeface="Arial Black"/>
                        </a:rPr>
                        <a:t>Eucariontes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Saccharomyces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8105" marR="15430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cerevisiae 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Homo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80" dirty="0">
                          <a:latin typeface="Tahoma"/>
                          <a:cs typeface="Tahoma"/>
                        </a:rPr>
                        <a:t>sapiens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7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200" i="1" spc="-7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70" dirty="0">
                          <a:latin typeface="Tahoma"/>
                          <a:cs typeface="Tahoma"/>
                        </a:rPr>
                        <a:t>35</a:t>
                      </a:r>
                      <a:r>
                        <a:rPr sz="1200" i="1" spc="-7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i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200" spc="-37" baseline="31250" dirty="0">
                          <a:latin typeface="Arial MT"/>
                          <a:cs typeface="Arial MT"/>
                        </a:rPr>
                        <a:t>7</a:t>
                      </a:r>
                      <a:endParaRPr sz="1200" baseline="31250">
                        <a:latin typeface="Arial MT"/>
                        <a:cs typeface="Arial MT"/>
                      </a:endParaRPr>
                    </a:p>
                    <a:p>
                      <a:pPr marL="78740">
                        <a:lnSpc>
                          <a:spcPts val="1315"/>
                        </a:lnSpc>
                        <a:spcBef>
                          <a:spcPts val="720"/>
                        </a:spcBef>
                      </a:pPr>
                      <a:r>
                        <a:rPr sz="1200" spc="-65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200" i="1" spc="-6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9</a:t>
                      </a:r>
                      <a:r>
                        <a:rPr sz="1200" i="1" spc="-6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i="1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200" spc="-37" baseline="31250" dirty="0">
                          <a:latin typeface="Arial MT"/>
                          <a:cs typeface="Arial MT"/>
                        </a:rPr>
                        <a:t>9</a:t>
                      </a:r>
                      <a:endParaRPr sz="1200" baseline="31250">
                        <a:latin typeface="Arial MT"/>
                        <a:cs typeface="Arial MT"/>
                      </a:endParaRPr>
                    </a:p>
                  </a:txBody>
                  <a:tcPr marL="0" marR="0" marT="7112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17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8105">
                        <a:lnSpc>
                          <a:spcPts val="1315"/>
                        </a:lnSpc>
                        <a:spcBef>
                          <a:spcPts val="720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23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112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Zea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mays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80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1200" i="1" spc="-8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i="1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200" spc="-37" baseline="31250" dirty="0">
                          <a:latin typeface="Arial MT"/>
                          <a:cs typeface="Arial MT"/>
                        </a:rPr>
                        <a:t>9</a:t>
                      </a:r>
                      <a:endParaRPr sz="1200" baseline="312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25" dirty="0">
                          <a:latin typeface="Tahoma"/>
                          <a:cs typeface="Tahoma"/>
                        </a:rPr>
                        <a:t>10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17284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75" dirty="0">
                <a:solidFill>
                  <a:srgbClr val="FFFFFF"/>
                </a:solidFill>
                <a:latin typeface="Tahoma"/>
                <a:cs typeface="Tahoma"/>
              </a:rPr>
              <a:t>Transcripción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06" y="1144594"/>
            <a:ext cx="2875922" cy="1133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6972" y="2343479"/>
            <a:ext cx="11550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25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Transcripción</a:t>
            </a:r>
            <a:r>
              <a:rPr sz="600" spc="5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del</a:t>
            </a:r>
            <a:r>
              <a:rPr sz="600" spc="50" dirty="0">
                <a:latin typeface="Arial MT"/>
                <a:cs typeface="Arial MT"/>
              </a:rPr>
              <a:t> </a:t>
            </a:r>
            <a:r>
              <a:rPr sz="600" spc="-25" dirty="0">
                <a:latin typeface="Arial MT"/>
                <a:cs typeface="Arial MT"/>
              </a:rPr>
              <a:t>ADN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117284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75" dirty="0">
                <a:solidFill>
                  <a:srgbClr val="FFFFFF"/>
                </a:solidFill>
                <a:latin typeface="Tahoma"/>
                <a:cs typeface="Tahoma"/>
              </a:rPr>
              <a:t>Transcripción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06" y="1144594"/>
            <a:ext cx="2875922" cy="1133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6972" y="2343479"/>
            <a:ext cx="11550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25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Transcripción</a:t>
            </a:r>
            <a:r>
              <a:rPr sz="600" spc="5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del</a:t>
            </a:r>
            <a:r>
              <a:rPr sz="600" spc="50" dirty="0">
                <a:latin typeface="Arial MT"/>
                <a:cs typeface="Arial MT"/>
              </a:rPr>
              <a:t> </a:t>
            </a:r>
            <a:r>
              <a:rPr sz="600" spc="-25" dirty="0">
                <a:latin typeface="Arial MT"/>
                <a:cs typeface="Arial MT"/>
              </a:rPr>
              <a:t>ADN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1012" y="965720"/>
            <a:ext cx="944589" cy="144000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Tipos</a:t>
            </a:r>
            <a:r>
              <a:rPr spc="-45" dirty="0"/>
              <a:t> </a:t>
            </a:r>
            <a:r>
              <a:rPr spc="-155" dirty="0"/>
              <a:t>de</a:t>
            </a:r>
            <a:r>
              <a:rPr spc="5" dirty="0"/>
              <a:t> </a:t>
            </a:r>
            <a:r>
              <a:rPr spc="-25" dirty="0"/>
              <a:t>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911" y="941270"/>
            <a:ext cx="3881120" cy="1644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1975" marR="5080" indent="-49022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0C2877"/>
                </a:solidFill>
                <a:latin typeface="Tahoma"/>
                <a:cs typeface="Tahoma"/>
              </a:rPr>
              <a:t>mRNA</a:t>
            </a:r>
            <a:r>
              <a:rPr sz="1200" spc="110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más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comun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los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ARNs,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también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llamado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ARN </a:t>
            </a:r>
            <a:r>
              <a:rPr sz="1200" spc="-70" dirty="0">
                <a:latin typeface="Tahoma"/>
                <a:cs typeface="Tahoma"/>
              </a:rPr>
              <a:t>mensajero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que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codifica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gen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específico.</a:t>
            </a:r>
            <a:endParaRPr sz="1200">
              <a:latin typeface="Tahoma"/>
              <a:cs typeface="Tahoma"/>
            </a:endParaRPr>
          </a:p>
          <a:p>
            <a:pPr marL="561975" marR="165100" indent="-42672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0C2877"/>
                </a:solidFill>
                <a:latin typeface="Tahoma"/>
                <a:cs typeface="Tahoma"/>
              </a:rPr>
              <a:t>tRNA</a:t>
            </a:r>
            <a:r>
              <a:rPr sz="1200" spc="175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transfiere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información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genética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desde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mRNA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una </a:t>
            </a:r>
            <a:r>
              <a:rPr sz="1200" spc="-65" dirty="0">
                <a:latin typeface="Tahoma"/>
                <a:cs typeface="Tahoma"/>
              </a:rPr>
              <a:t>secuencia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aminoácidos.</a:t>
            </a:r>
            <a:endParaRPr sz="1200">
              <a:latin typeface="Tahoma"/>
              <a:cs typeface="Tahoma"/>
            </a:endParaRPr>
          </a:p>
          <a:p>
            <a:pPr marL="561975" marR="247650" indent="-42354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0C2877"/>
                </a:solidFill>
                <a:latin typeface="Tahoma"/>
                <a:cs typeface="Tahoma"/>
              </a:rPr>
              <a:t>rRNA</a:t>
            </a:r>
            <a:r>
              <a:rPr sz="1200" spc="200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ARN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ribosomal,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parte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los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ribosomas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que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estan </a:t>
            </a:r>
            <a:r>
              <a:rPr sz="1200" spc="-55" dirty="0">
                <a:latin typeface="Tahoma"/>
                <a:cs typeface="Tahoma"/>
              </a:rPr>
              <a:t>involucrados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en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transcripción.</a:t>
            </a:r>
            <a:endParaRPr sz="1200">
              <a:latin typeface="Tahoma"/>
              <a:cs typeface="Tahoma"/>
            </a:endParaRPr>
          </a:p>
          <a:p>
            <a:pPr marL="132715">
              <a:lnSpc>
                <a:spcPct val="100000"/>
              </a:lnSpc>
              <a:spcBef>
                <a:spcPts val="309"/>
              </a:spcBef>
            </a:pPr>
            <a:r>
              <a:rPr sz="1200" dirty="0">
                <a:solidFill>
                  <a:srgbClr val="0C2877"/>
                </a:solidFill>
                <a:latin typeface="Tahoma"/>
                <a:cs typeface="Tahoma"/>
              </a:rPr>
              <a:t>sRNA</a:t>
            </a:r>
            <a:r>
              <a:rPr sz="1200" spc="150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small</a:t>
            </a:r>
            <a:r>
              <a:rPr sz="1200" spc="-25" dirty="0">
                <a:latin typeface="Tahoma"/>
                <a:cs typeface="Tahoma"/>
              </a:rPr>
              <a:t> RNA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C2877"/>
                </a:solidFill>
                <a:latin typeface="Tahoma"/>
                <a:cs typeface="Tahoma"/>
              </a:rPr>
              <a:t>lncRNA</a:t>
            </a:r>
            <a:r>
              <a:rPr sz="1200" spc="180" dirty="0">
                <a:solidFill>
                  <a:srgbClr val="0C2877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long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non-</a:t>
            </a:r>
            <a:r>
              <a:rPr sz="1200" spc="-50" dirty="0">
                <a:latin typeface="Tahoma"/>
                <a:cs typeface="Tahoma"/>
              </a:rPr>
              <a:t>coding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RNA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Intrones</a:t>
            </a:r>
            <a:r>
              <a:rPr spc="-10" dirty="0"/>
              <a:t> </a:t>
            </a:r>
            <a:r>
              <a:rPr dirty="0"/>
              <a:t>y</a:t>
            </a:r>
            <a:r>
              <a:rPr spc="-70" dirty="0"/>
              <a:t> </a:t>
            </a:r>
            <a:r>
              <a:rPr spc="-120" dirty="0"/>
              <a:t>exones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970601"/>
            <a:ext cx="3600031" cy="10406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5036" y="2070022"/>
            <a:ext cx="2238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10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Región</a:t>
            </a:r>
            <a:r>
              <a:rPr sz="600" spc="-2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Intrones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y</a:t>
            </a:r>
            <a:r>
              <a:rPr sz="600" spc="10" dirty="0">
                <a:latin typeface="Arial MT"/>
                <a:cs typeface="Arial MT"/>
              </a:rPr>
              <a:t> </a:t>
            </a:r>
            <a:r>
              <a:rPr sz="600" spc="-25" dirty="0">
                <a:latin typeface="Arial MT"/>
                <a:cs typeface="Arial MT"/>
              </a:rPr>
              <a:t>exones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en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el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ADN</a:t>
            </a:r>
            <a:r>
              <a:rPr sz="600" spc="1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</a:t>
            </a:r>
            <a:r>
              <a:rPr sz="600" spc="10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eucariontes.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891"/>
            <a:ext cx="969644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-80" dirty="0">
                <a:solidFill>
                  <a:srgbClr val="FFFFFF"/>
                </a:solidFill>
                <a:latin typeface="Tahoma"/>
                <a:cs typeface="Tahoma"/>
              </a:rPr>
              <a:t>Traducción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580" y="901847"/>
            <a:ext cx="2623830" cy="1864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3577" y="1184384"/>
            <a:ext cx="1394427" cy="1219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1397" y="2462211"/>
            <a:ext cx="92519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35" dirty="0">
                <a:latin typeface="Arial Black"/>
                <a:cs typeface="Arial Black"/>
              </a:rPr>
              <a:t> </a:t>
            </a:r>
            <a:r>
              <a:rPr sz="600" spc="-10" dirty="0">
                <a:latin typeface="Arial MT"/>
                <a:cs typeface="Arial MT"/>
              </a:rPr>
              <a:t>Codigo</a:t>
            </a:r>
            <a:r>
              <a:rPr sz="600" spc="55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genético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91" y="3344931"/>
            <a:ext cx="4608195" cy="109855"/>
            <a:chOff x="0" y="3346348"/>
            <a:chExt cx="4608195" cy="109855"/>
          </a:xfrm>
        </p:grpSpPr>
        <p:sp>
          <p:nvSpPr>
            <p:cNvPr id="8" name="object 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61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91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C28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8326" y="2840214"/>
            <a:ext cx="1432560" cy="17081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800" spc="-80" dirty="0">
                <a:latin typeface="Arial Black"/>
                <a:cs typeface="Arial Black"/>
              </a:rPr>
              <a:t>Figura:</a:t>
            </a:r>
            <a:r>
              <a:rPr sz="800" spc="10" dirty="0">
                <a:latin typeface="Arial Black"/>
                <a:cs typeface="Arial Black"/>
              </a:rPr>
              <a:t> </a:t>
            </a:r>
            <a:r>
              <a:rPr sz="600" dirty="0">
                <a:latin typeface="Arial MT"/>
                <a:cs typeface="Arial MT"/>
              </a:rPr>
              <a:t>Traducción</a:t>
            </a:r>
            <a:r>
              <a:rPr sz="600" spc="20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del</a:t>
            </a:r>
            <a:r>
              <a:rPr sz="600" spc="2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ARN</a:t>
            </a:r>
            <a:r>
              <a:rPr sz="600" spc="30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mensajero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981</Words>
  <Application>Microsoft Office PowerPoint</Application>
  <PresentationFormat>Personalizado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Arial MT</vt:lpstr>
      <vt:lpstr>Tahoma</vt:lpstr>
      <vt:lpstr>Office Theme</vt:lpstr>
      <vt:lpstr>Presentación de PowerPoint</vt:lpstr>
      <vt:lpstr>Presentación de PowerPoint</vt:lpstr>
      <vt:lpstr>Replicación del ADN</vt:lpstr>
      <vt:lpstr>Presentación de PowerPoint</vt:lpstr>
      <vt:lpstr>Presentación de PowerPoint</vt:lpstr>
      <vt:lpstr>Presentación de PowerPoint</vt:lpstr>
      <vt:lpstr>Tipos de ARN</vt:lpstr>
      <vt:lpstr>Intrones y exones</vt:lpstr>
      <vt:lpstr>Presentación de PowerPoint</vt:lpstr>
      <vt:lpstr>Estructura de las proteínas</vt:lpstr>
      <vt:lpstr>Plegamiento de proteínas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Clasificación de bases de datos de Biociencias</vt:lpstr>
      <vt:lpstr>Clasificación de bases de datos de Biociencias</vt:lpstr>
      <vt:lpstr>Presentación de PowerPoint</vt:lpstr>
      <vt:lpstr>Desafios de los datos biológicos</vt:lpstr>
      <vt:lpstr>Presentación de PowerPoint</vt:lpstr>
      <vt:lpstr>Bioinformática</vt:lpstr>
      <vt:lpstr>Biología computacional</vt:lpstr>
      <vt:lpstr>Biología de sistemas</vt:lpstr>
      <vt:lpstr>Esquema de la Bioinformática, Biología computacional y Biología de sistemas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Ricardo Perea Jacobo</cp:lastModifiedBy>
  <cp:revision>3</cp:revision>
  <dcterms:created xsi:type="dcterms:W3CDTF">2023-07-18T08:26:00Z</dcterms:created>
  <dcterms:modified xsi:type="dcterms:W3CDTF">2023-07-18T08:44:17Z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2023-07-18T00:00:00Z</vt:filetime>
  </property>
  <property fmtid="{D5CDD505-2E9C-101B-9397-08002B2CF9AE}" pid="5" name="PTEX.Fullbanner">
    <vt:lpwstr>This is pdfTeX, Version 3.141592653-2.6-1.40.24 (TeX Live 2022) kpathsea version 6.3.4</vt:lpwstr>
  </property>
  <property fmtid="{D5CDD505-2E9C-101B-9397-08002B2CF9AE}" pid="6" name="Producer">
    <vt:lpwstr>pdfTeX-1.40.24</vt:lpwstr>
  </property>
</Properties>
</file>